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handoutMasterIdLst>
    <p:handoutMasterId r:id="rId27"/>
  </p:handoutMasterIdLst>
  <p:sldIdLst>
    <p:sldId id="293" r:id="rId2"/>
    <p:sldId id="294" r:id="rId3"/>
    <p:sldId id="316" r:id="rId4"/>
    <p:sldId id="317" r:id="rId5"/>
    <p:sldId id="319" r:id="rId6"/>
    <p:sldId id="320" r:id="rId7"/>
    <p:sldId id="322" r:id="rId8"/>
    <p:sldId id="323" r:id="rId9"/>
    <p:sldId id="326" r:id="rId10"/>
    <p:sldId id="327" r:id="rId11"/>
    <p:sldId id="303" r:id="rId12"/>
    <p:sldId id="304" r:id="rId13"/>
    <p:sldId id="305" r:id="rId14"/>
    <p:sldId id="307" r:id="rId15"/>
    <p:sldId id="306" r:id="rId16"/>
    <p:sldId id="308" r:id="rId17"/>
    <p:sldId id="309" r:id="rId18"/>
    <p:sldId id="310" r:id="rId19"/>
    <p:sldId id="328" r:id="rId20"/>
    <p:sldId id="312" r:id="rId21"/>
    <p:sldId id="315" r:id="rId22"/>
    <p:sldId id="313" r:id="rId23"/>
    <p:sldId id="270" r:id="rId24"/>
    <p:sldId id="267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694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1032" y="-96"/>
      </p:cViewPr>
      <p:guideLst>
        <p:guide orient="horz" pos="2304"/>
        <p:guide pos="29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10E5-975E-D344-AD6E-C5D387C8D3DF}" type="datetimeFigureOut">
              <a:rPr lang="fr-FR" smtClean="0"/>
              <a:pPr/>
              <a:t>3/04/17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17BD-54F3-634D-A908-DF66F944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24AF-F0C3-CC4F-AAC3-B624788FDB28}" type="datetimeFigureOut">
              <a:rPr lang="fr-FR" smtClean="0"/>
              <a:pPr/>
              <a:t>3/04/17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BA0A7-67D8-C545-BB7D-3C1873899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A0A7-67D8-C545-BB7D-3C18738995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Microcontrôleur</a:t>
            </a:r>
            <a:r>
              <a:rPr lang="fr-FR" baseline="0" dirty="0" smtClean="0"/>
              <a:t> : processeur, mémoire, bus d’entrées/ sorties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7388-C74D-4B39-9D17-3B5828EE94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07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Microcontrôleur</a:t>
            </a:r>
            <a:r>
              <a:rPr lang="fr-FR" baseline="0" dirty="0" smtClean="0"/>
              <a:t> : processeur, mémoire, bus d’entrées/ sorties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7388-C74D-4B39-9D17-3B5828EE942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07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A0A7-67D8-C545-BB7D-3C18738995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8D29-F78D-EF4F-A826-6652FC8B1E6F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7EFF-6AC4-C740-8811-15BDF782398C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F23-2473-9C40-AF99-E7A418677285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6B1B-8A89-D34A-8425-F29E3D60B65F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4837-9D3D-D74F-B0AD-B23281142B3E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3F87-6BDD-F842-AEFD-95E1C8A6783C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EF6C-C419-B84F-9F12-BEFBFCB15152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D590-EE5A-8C43-A7A7-A034C2EF0863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36AD-8DFC-A148-9776-483D1723AFE2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1AF-D823-3745-80BB-A879EB016F0B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4532-3801-6A42-8967-206B34672EAF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10FA-5D66-FA48-A0B5-1B2C374A4525}" type="datetime1">
              <a:rPr lang="fr-FR" smtClean="0"/>
              <a:pPr/>
              <a:t>3/04/17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7773-0A50-A340-9470-5C054B0C21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r.wikipedia.org/wiki/Musical_Instrument_Digital_Interfac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4729684494/?fref=ts" TargetMode="External"/><Relationship Id="rId4" Type="http://schemas.openxmlformats.org/officeDocument/2006/relationships/hyperlink" Target="http://puredata.info/downloads/pduin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ycling74.com/1000-max-projec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344339"/>
            <a:ext cx="7772400" cy="1470025"/>
          </a:xfrm>
        </p:spPr>
        <p:txBody>
          <a:bodyPr/>
          <a:lstStyle/>
          <a:p>
            <a:r>
              <a:rPr lang="fr-FR" dirty="0" smtClean="0"/>
              <a:t>Partie 1 : Pure Data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r>
              <a:rPr lang="fr-FR" dirty="0" smtClean="0"/>
              <a:t>Olivier </a:t>
            </a:r>
            <a:r>
              <a:rPr lang="fr-FR" dirty="0" err="1" smtClean="0"/>
              <a:t>Buchheit</a:t>
            </a:r>
            <a:endParaRPr lang="fr-FR" dirty="0" smtClean="0"/>
          </a:p>
          <a:p>
            <a:r>
              <a:rPr lang="fr-FR" dirty="0" err="1" smtClean="0"/>
              <a:t>welcome@</a:t>
            </a:r>
            <a:r>
              <a:rPr lang="fr-FR" dirty="0" err="1" smtClean="0"/>
              <a:t>micro-sillon.org</a:t>
            </a: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8E48-EF55-4A88-B637-FCC7E3CF64FD}" type="slidenum">
              <a:rPr lang="fr-FR" smtClean="0"/>
              <a:pPr/>
              <a:t>1</a:t>
            </a:fld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 descr="phot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31900"/>
            <a:ext cx="3327400" cy="3327400"/>
          </a:xfrm>
          <a:prstGeom prst="rect">
            <a:avLst/>
          </a:prstGeom>
        </p:spPr>
      </p:pic>
      <p:pic>
        <p:nvPicPr>
          <p:cNvPr id="7" name="Image 6" descr="Capture d’écran 2017-03-25 à 11.35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33550"/>
            <a:ext cx="1981200" cy="342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9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00" y="2628897"/>
            <a:ext cx="8750300" cy="4809065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[key] et [</a:t>
            </a:r>
            <a:r>
              <a:rPr lang="en-US" sz="1500" dirty="0" err="1" smtClean="0"/>
              <a:t>keyname</a:t>
            </a:r>
            <a:r>
              <a:rPr lang="en-US" sz="1500" dirty="0" smtClean="0"/>
              <a:t>], [</a:t>
            </a:r>
            <a:r>
              <a:rPr lang="en-US" sz="1500" dirty="0" err="1" smtClean="0"/>
              <a:t>sel</a:t>
            </a:r>
            <a:r>
              <a:rPr lang="en-US" sz="1500" dirty="0" smtClean="0"/>
              <a:t>], conversion </a:t>
            </a:r>
            <a:r>
              <a:rPr lang="en-US" sz="1500" dirty="0" err="1" smtClean="0"/>
              <a:t>fréquence</a:t>
            </a:r>
            <a:r>
              <a:rPr lang="en-US" sz="1500" dirty="0" smtClean="0"/>
              <a:t> </a:t>
            </a:r>
            <a:r>
              <a:rPr lang="en-US" sz="1500" dirty="0" err="1" smtClean="0">
                <a:sym typeface="Wingdings"/>
              </a:rPr>
              <a:t></a:t>
            </a:r>
            <a:r>
              <a:rPr lang="en-US" sz="1500" dirty="0" smtClean="0">
                <a:sym typeface="Wingdings"/>
              </a:rPr>
              <a:t> OSC1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clavier AZERTY : QZSEDFTGYHUJK pour </a:t>
            </a:r>
            <a:r>
              <a:rPr lang="en-US" sz="1500" dirty="0" err="1" smtClean="0"/>
              <a:t>couvrir</a:t>
            </a:r>
            <a:r>
              <a:rPr lang="en-US" sz="1500" dirty="0" smtClean="0"/>
              <a:t> </a:t>
            </a:r>
            <a:r>
              <a:rPr lang="en-US" sz="1500" dirty="0" err="1" smtClean="0"/>
              <a:t>une</a:t>
            </a:r>
            <a:r>
              <a:rPr lang="en-US" sz="1500" dirty="0" smtClean="0"/>
              <a:t> octave de la </a:t>
            </a:r>
            <a:r>
              <a:rPr lang="en-US" sz="1500" dirty="0" err="1" smtClean="0"/>
              <a:t>gamme</a:t>
            </a:r>
            <a:r>
              <a:rPr lang="en-US" sz="1500" dirty="0" smtClean="0"/>
              <a:t> </a:t>
            </a:r>
            <a:r>
              <a:rPr lang="en-US" sz="1500" dirty="0" err="1" smtClean="0"/>
              <a:t>tempérée</a:t>
            </a:r>
            <a:r>
              <a:rPr lang="en-US" sz="1500" dirty="0" smtClean="0"/>
              <a:t> </a:t>
            </a:r>
            <a:r>
              <a:rPr lang="en-US" sz="1500" dirty="0" err="1" smtClean="0"/>
              <a:t>occidentale</a:t>
            </a:r>
            <a:endParaRPr lang="en-US" sz="1500" dirty="0" smtClean="0"/>
          </a:p>
          <a:p>
            <a:pPr marL="800100" lvl="1" indent="-342900">
              <a:buNone/>
            </a:pPr>
            <a:r>
              <a:rPr lang="en-US" sz="1200" dirty="0" smtClean="0"/>
              <a:t>C3 = 261</a:t>
            </a:r>
          </a:p>
          <a:p>
            <a:pPr marL="800100" lvl="1" indent="-342900">
              <a:buNone/>
            </a:pPr>
            <a:r>
              <a:rPr lang="en-US" sz="1200" dirty="0" smtClean="0"/>
              <a:t>C#3 = 277</a:t>
            </a:r>
          </a:p>
          <a:p>
            <a:pPr marL="800100" lvl="1" indent="-342900">
              <a:buNone/>
            </a:pPr>
            <a:r>
              <a:rPr lang="en-US" sz="1200" dirty="0" smtClean="0"/>
              <a:t>D3 = 293</a:t>
            </a:r>
          </a:p>
          <a:p>
            <a:pPr marL="800100" lvl="1" indent="-342900">
              <a:buNone/>
            </a:pPr>
            <a:r>
              <a:rPr lang="en-US" sz="1200" dirty="0" smtClean="0"/>
              <a:t>D#3 = 311  </a:t>
            </a:r>
          </a:p>
          <a:p>
            <a:pPr marL="800100" lvl="1" indent="-342900">
              <a:buNone/>
            </a:pPr>
            <a:r>
              <a:rPr lang="en-US" sz="1200" dirty="0" smtClean="0"/>
              <a:t>E3 = 329</a:t>
            </a:r>
          </a:p>
          <a:p>
            <a:pPr marL="800100" lvl="1" indent="-342900">
              <a:buNone/>
            </a:pPr>
            <a:r>
              <a:rPr lang="en-US" sz="1200" dirty="0" smtClean="0"/>
              <a:t>F3 = 349</a:t>
            </a:r>
          </a:p>
          <a:p>
            <a:pPr marL="800100" lvl="1" indent="-342900">
              <a:buNone/>
            </a:pPr>
            <a:r>
              <a:rPr lang="en-US" sz="1200" dirty="0" smtClean="0"/>
              <a:t>F#3 = 369</a:t>
            </a:r>
          </a:p>
          <a:p>
            <a:pPr marL="800100" lvl="1" indent="-342900">
              <a:buNone/>
            </a:pPr>
            <a:r>
              <a:rPr lang="en-US" sz="1200" dirty="0" smtClean="0"/>
              <a:t>G3 = 392</a:t>
            </a:r>
          </a:p>
          <a:p>
            <a:pPr marL="800100" lvl="1" indent="-342900">
              <a:buNone/>
            </a:pPr>
            <a:r>
              <a:rPr lang="en-US" sz="1200" dirty="0" smtClean="0"/>
              <a:t>G#3 = 415</a:t>
            </a:r>
          </a:p>
          <a:p>
            <a:pPr marL="800100" lvl="1" indent="-342900">
              <a:buNone/>
            </a:pPr>
            <a:r>
              <a:rPr lang="en-US" sz="1200" dirty="0" smtClean="0"/>
              <a:t>A3 = 440 </a:t>
            </a:r>
          </a:p>
          <a:p>
            <a:pPr marL="800100" lvl="1" indent="-342900">
              <a:buNone/>
            </a:pPr>
            <a:r>
              <a:rPr lang="en-US" sz="1200" dirty="0" smtClean="0"/>
              <a:t>A#3 = 466</a:t>
            </a:r>
          </a:p>
          <a:p>
            <a:pPr marL="800100" lvl="1" indent="-342900">
              <a:buNone/>
            </a:pPr>
            <a:r>
              <a:rPr lang="en-US" sz="1200" dirty="0" smtClean="0"/>
              <a:t>B3 = 493 </a:t>
            </a:r>
          </a:p>
          <a:p>
            <a:pPr marL="800100" lvl="1" indent="-342900">
              <a:buNone/>
            </a:pPr>
            <a:r>
              <a:rPr lang="en-US" sz="1200" dirty="0" smtClean="0"/>
              <a:t>C4 = 2 * C3 = 523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[spigot] pour un </a:t>
            </a:r>
            <a:r>
              <a:rPr lang="en-US" sz="1500" dirty="0" err="1" smtClean="0"/>
              <a:t>interrupteur</a:t>
            </a:r>
            <a:r>
              <a:rPr lang="en-US" sz="1500" dirty="0" smtClean="0"/>
              <a:t> </a:t>
            </a:r>
            <a:r>
              <a:rPr lang="en-US" sz="1500" dirty="0" err="1" smtClean="0"/>
              <a:t>passe/passe</a:t>
            </a:r>
            <a:r>
              <a:rPr lang="en-US" sz="1500" dirty="0" smtClean="0"/>
              <a:t>-pas</a:t>
            </a:r>
          </a:p>
          <a:p>
            <a:pPr marL="800100" lvl="1" indent="-342900">
              <a:buAutoNum type="arabicPeriod"/>
            </a:pPr>
            <a:endParaRPr lang="en-US" sz="1500" dirty="0"/>
          </a:p>
        </p:txBody>
      </p:sp>
      <p:pic>
        <p:nvPicPr>
          <p:cNvPr id="6" name="Image 5" descr="Capture d’écran 2017-03-13 à 20.53.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284784"/>
            <a:ext cx="6431868" cy="268421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5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Notes via clavier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9" name="Image 8" descr="Capture d’écran 2017-03-26 à 16.10.38.png"/>
          <p:cNvPicPr>
            <a:picLocks noChangeAspect="1"/>
          </p:cNvPicPr>
          <p:nvPr/>
        </p:nvPicPr>
        <p:blipFill>
          <a:blip r:embed="rId3"/>
          <a:srcRect b="2617"/>
          <a:stretch>
            <a:fillRect/>
          </a:stretch>
        </p:blipFill>
        <p:spPr>
          <a:xfrm>
            <a:off x="12700" y="631092"/>
            <a:ext cx="9144000" cy="203590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10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717800"/>
            <a:ext cx="83820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[random] et [route]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Compléter</a:t>
            </a:r>
            <a:r>
              <a:rPr lang="en-US" sz="1500" dirty="0" smtClean="0"/>
              <a:t> GUI et CI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6.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Notes aléatoires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9" name="Image 8" descr="Capture d’écran 2017-03-26 à 16.10.38.png"/>
          <p:cNvPicPr>
            <a:picLocks noChangeAspect="1"/>
          </p:cNvPicPr>
          <p:nvPr/>
        </p:nvPicPr>
        <p:blipFill>
          <a:blip r:embed="rId2"/>
          <a:srcRect b="2617"/>
          <a:stretch>
            <a:fillRect/>
          </a:stretch>
        </p:blipFill>
        <p:spPr>
          <a:xfrm>
            <a:off x="12700" y="631092"/>
            <a:ext cx="9144000" cy="20359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11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00" y="4267200"/>
            <a:ext cx="83820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Message monitor</a:t>
            </a:r>
            <a:r>
              <a:rPr lang="en-US" sz="1500" dirty="0" smtClean="0"/>
              <a:t> “; </a:t>
            </a:r>
            <a:r>
              <a:rPr lang="en-US" sz="1500" dirty="0" smtClean="0"/>
              <a:t>pd </a:t>
            </a:r>
            <a:r>
              <a:rPr lang="en-US" sz="1500" dirty="0" err="1" smtClean="0"/>
              <a:t>dsp</a:t>
            </a:r>
            <a:r>
              <a:rPr lang="en-US" sz="1500" dirty="0" smtClean="0"/>
              <a:t> 1</a:t>
            </a:r>
            <a:r>
              <a:rPr lang="en-US" sz="1500" i="1" dirty="0" smtClean="0"/>
              <a:t>” </a:t>
            </a:r>
            <a:r>
              <a:rPr lang="en-US" sz="1500" dirty="0" smtClean="0"/>
              <a:t>pour on, 0 pour Off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</a:t>
            </a:r>
            <a:r>
              <a:rPr lang="en-US" sz="1500" dirty="0" err="1" smtClean="0"/>
              <a:t>r</a:t>
            </a:r>
            <a:r>
              <a:rPr lang="en-US" sz="1500" dirty="0" smtClean="0"/>
              <a:t>~ OSC1_Wave] et [</a:t>
            </a:r>
            <a:r>
              <a:rPr lang="en-US" sz="1500" dirty="0" err="1" smtClean="0"/>
              <a:t>dac</a:t>
            </a:r>
            <a:r>
              <a:rPr lang="en-US" sz="1500" dirty="0" smtClean="0"/>
              <a:t>~] </a:t>
            </a:r>
            <a:r>
              <a:rPr lang="en-US" sz="1500" dirty="0" err="1" smtClean="0"/>
              <a:t>uniquement</a:t>
            </a:r>
            <a:r>
              <a:rPr lang="en-US" sz="1500" dirty="0" smtClean="0"/>
              <a:t> </a:t>
            </a:r>
            <a:r>
              <a:rPr lang="en-US" sz="1500" dirty="0" err="1" smtClean="0"/>
              <a:t>dans</a:t>
            </a:r>
            <a:r>
              <a:rPr lang="en-US" sz="1500" dirty="0" smtClean="0"/>
              <a:t> un premier temps</a:t>
            </a:r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GUI et CI (Master &amp; DSP) </a:t>
            </a:r>
          </a:p>
          <a:p>
            <a:pPr marL="177800" lvl="1" indent="-177800">
              <a:buNone/>
            </a:pP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7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Table de mixage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7" name="Image 6" descr="Capture d’écran 2017-03-26 à 16.55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81050"/>
            <a:ext cx="6527800" cy="3314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3898900"/>
            <a:ext cx="81915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[r~OSC1_FX] – signal Dry</a:t>
            </a:r>
            <a:r>
              <a:rPr lang="en-US" sz="1500" dirty="0" smtClean="0"/>
              <a:t> </a:t>
            </a:r>
            <a:r>
              <a:rPr lang="en-US" sz="1500" dirty="0" err="1" smtClean="0"/>
              <a:t>pris</a:t>
            </a:r>
            <a:r>
              <a:rPr lang="en-US" sz="1500" dirty="0" smtClean="0"/>
              <a:t> </a:t>
            </a:r>
            <a:r>
              <a:rPr lang="en-US" sz="1500" dirty="0" err="1" smtClean="0"/>
              <a:t>avant</a:t>
            </a:r>
            <a:r>
              <a:rPr lang="en-US" sz="1500" dirty="0" smtClean="0"/>
              <a:t> le Volume </a:t>
            </a:r>
            <a:r>
              <a:rPr lang="en-US" sz="1500" dirty="0" smtClean="0"/>
              <a:t>et</a:t>
            </a:r>
            <a:r>
              <a:rPr lang="en-US" sz="1500" dirty="0" smtClean="0"/>
              <a:t> le Mute (</a:t>
            </a:r>
            <a:r>
              <a:rPr lang="en-US" sz="1500" dirty="0" err="1" smtClean="0"/>
              <a:t>dans</a:t>
            </a:r>
            <a:r>
              <a:rPr lang="en-US" sz="1500" dirty="0" smtClean="0"/>
              <a:t> le monde audio </a:t>
            </a:r>
            <a:r>
              <a:rPr lang="en-US" sz="1500" i="1" dirty="0" smtClean="0"/>
              <a:t>: signal pre-fader</a:t>
            </a:r>
            <a:r>
              <a:rPr lang="en-US" sz="1500" dirty="0" smtClean="0"/>
              <a:t>)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</a:t>
            </a:r>
            <a:r>
              <a:rPr lang="en-US" sz="1500" dirty="0" err="1" smtClean="0"/>
              <a:t>delwrite</a:t>
            </a:r>
            <a:r>
              <a:rPr lang="en-US" sz="1500" dirty="0" smtClean="0"/>
              <a:t>~], [</a:t>
            </a:r>
            <a:r>
              <a:rPr lang="en-US" sz="1500" dirty="0" err="1" smtClean="0"/>
              <a:t>delread</a:t>
            </a:r>
            <a:r>
              <a:rPr lang="en-US" sz="1500" dirty="0" smtClean="0"/>
              <a:t>~]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Durée</a:t>
            </a:r>
            <a:r>
              <a:rPr lang="en-US" sz="1500" dirty="0" smtClean="0"/>
              <a:t> du delay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Mute et Volume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Envoyer</a:t>
            </a:r>
            <a:r>
              <a:rPr lang="en-US" sz="1500" dirty="0" smtClean="0"/>
              <a:t> plus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moins</a:t>
            </a:r>
            <a:r>
              <a:rPr lang="en-US" sz="1500" dirty="0" smtClean="0"/>
              <a:t> d’OSC1 </a:t>
            </a:r>
            <a:r>
              <a:rPr lang="en-US" sz="1500" dirty="0" err="1" smtClean="0"/>
              <a:t>dans</a:t>
            </a:r>
            <a:r>
              <a:rPr lang="en-US" sz="1500" dirty="0" smtClean="0"/>
              <a:t> le delay : </a:t>
            </a:r>
            <a:r>
              <a:rPr lang="en-US" sz="1500" dirty="0" err="1" smtClean="0"/>
              <a:t>étage</a:t>
            </a:r>
            <a:r>
              <a:rPr lang="en-US" sz="1500" dirty="0" smtClean="0"/>
              <a:t> de send 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GUI et CI (Master) 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8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FX1 : Delay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7" name="Image 6" descr="Capture d’écran 2017-03-26 à 16.27.14.png"/>
          <p:cNvPicPr>
            <a:picLocks noChangeAspect="1"/>
          </p:cNvPicPr>
          <p:nvPr/>
        </p:nvPicPr>
        <p:blipFill>
          <a:blip r:embed="rId2"/>
          <a:srcRect t="1029"/>
          <a:stretch>
            <a:fillRect/>
          </a:stretch>
        </p:blipFill>
        <p:spPr>
          <a:xfrm>
            <a:off x="5499100" y="793750"/>
            <a:ext cx="3378200" cy="3054350"/>
          </a:xfrm>
          <a:prstGeom prst="rect">
            <a:avLst/>
          </a:prstGeom>
        </p:spPr>
      </p:pic>
      <p:pic>
        <p:nvPicPr>
          <p:cNvPr id="9" name="Image 8" descr="index.png"/>
          <p:cNvPicPr>
            <a:picLocks noChangeAspect="1"/>
          </p:cNvPicPr>
          <p:nvPr/>
        </p:nvPicPr>
        <p:blipFill>
          <a:blip r:embed="rId3"/>
          <a:srcRect l="5056" t="8865" r="3652" b="10284"/>
          <a:stretch>
            <a:fillRect/>
          </a:stretch>
        </p:blipFill>
        <p:spPr>
          <a:xfrm>
            <a:off x="863600" y="1625600"/>
            <a:ext cx="4127500" cy="1447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4076700"/>
            <a:ext cx="71628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[r~OSC1_FX</a:t>
            </a:r>
            <a:r>
              <a:rPr lang="en-US" sz="1500" dirty="0" smtClean="0"/>
              <a:t>]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</a:t>
            </a:r>
            <a:r>
              <a:rPr lang="en-US" sz="1500" dirty="0" err="1" smtClean="0"/>
              <a:t>freeverb</a:t>
            </a:r>
            <a:r>
              <a:rPr lang="en-US" sz="1500" dirty="0" smtClean="0"/>
              <a:t>~] – stereo. In/Outlet 1 = Left, In/Outlet 2 = Right</a:t>
            </a:r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Mute et Volume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Envoyer</a:t>
            </a:r>
            <a:r>
              <a:rPr lang="en-US" sz="1500" dirty="0" smtClean="0"/>
              <a:t> plus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moins</a:t>
            </a:r>
            <a:r>
              <a:rPr lang="en-US" sz="1500" dirty="0" smtClean="0"/>
              <a:t> d’OSC1 </a:t>
            </a:r>
            <a:r>
              <a:rPr lang="en-US" sz="1500" dirty="0" err="1" smtClean="0"/>
              <a:t>dans</a:t>
            </a:r>
            <a:r>
              <a:rPr lang="en-US" sz="1500" dirty="0" smtClean="0"/>
              <a:t> la reverb : </a:t>
            </a:r>
            <a:r>
              <a:rPr lang="en-US" sz="1500" dirty="0" err="1" smtClean="0"/>
              <a:t>étage</a:t>
            </a:r>
            <a:r>
              <a:rPr lang="en-US" sz="1500" dirty="0" smtClean="0"/>
              <a:t> de send 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GUI et CI (Master) 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9. FX2 :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Reverb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6" name="Imag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314450"/>
            <a:ext cx="3797300" cy="2146300"/>
          </a:xfrm>
          <a:prstGeom prst="rect">
            <a:avLst/>
          </a:prstGeom>
        </p:spPr>
      </p:pic>
      <p:pic>
        <p:nvPicPr>
          <p:cNvPr id="9" name="Image 8" descr="Capture d’écran 2017-03-26 à 16.33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533400"/>
            <a:ext cx="2794000" cy="34036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899" y="4330700"/>
            <a:ext cx="7920567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Clip : </a:t>
            </a:r>
            <a:r>
              <a:rPr lang="en-US" sz="1500" dirty="0" err="1" smtClean="0"/>
              <a:t>si</a:t>
            </a:r>
            <a:r>
              <a:rPr lang="en-US" sz="1500" dirty="0" smtClean="0"/>
              <a:t> le signal audio </a:t>
            </a:r>
            <a:r>
              <a:rPr lang="en-US" sz="1500" dirty="0" err="1" smtClean="0"/>
              <a:t>envoyé</a:t>
            </a:r>
            <a:r>
              <a:rPr lang="en-US" sz="1500" dirty="0" smtClean="0"/>
              <a:t> par Pd </a:t>
            </a:r>
            <a:r>
              <a:rPr lang="en-US" sz="1500" dirty="0" err="1" smtClean="0"/>
              <a:t>est</a:t>
            </a:r>
            <a:r>
              <a:rPr lang="en-US" sz="1500" dirty="0" smtClean="0"/>
              <a:t> </a:t>
            </a:r>
            <a:r>
              <a:rPr lang="en-US" sz="1500" dirty="0" err="1" smtClean="0"/>
              <a:t>trop</a:t>
            </a:r>
            <a:r>
              <a:rPr lang="en-US" sz="1500" dirty="0" smtClean="0"/>
              <a:t> fort, le son </a:t>
            </a:r>
            <a:r>
              <a:rPr lang="en-US" sz="1500" dirty="0" err="1" smtClean="0"/>
              <a:t>peut</a:t>
            </a:r>
            <a:r>
              <a:rPr lang="en-US" sz="1500" dirty="0" smtClean="0"/>
              <a:t> </a:t>
            </a:r>
            <a:r>
              <a:rPr lang="en-US" sz="1500" dirty="0" err="1" smtClean="0"/>
              <a:t>être</a:t>
            </a:r>
            <a:r>
              <a:rPr lang="en-US" sz="1500" dirty="0" smtClean="0"/>
              <a:t> </a:t>
            </a:r>
            <a:r>
              <a:rPr lang="en-US" sz="1500" dirty="0" err="1" smtClean="0"/>
              <a:t>dégradé</a:t>
            </a:r>
            <a:r>
              <a:rPr lang="en-US" sz="1500" dirty="0" smtClean="0"/>
              <a:t> (</a:t>
            </a:r>
            <a:r>
              <a:rPr lang="en-US" sz="1500" dirty="0" err="1" smtClean="0"/>
              <a:t>craquements</a:t>
            </a:r>
            <a:r>
              <a:rPr lang="en-US" sz="1500" dirty="0" smtClean="0"/>
              <a:t>). Le </a:t>
            </a:r>
            <a:r>
              <a:rPr lang="en-US" sz="1500" dirty="0" err="1" smtClean="0"/>
              <a:t>témoin</a:t>
            </a:r>
            <a:r>
              <a:rPr lang="en-US" sz="1500" dirty="0" smtClean="0"/>
              <a:t> de clip </a:t>
            </a:r>
            <a:r>
              <a:rPr lang="en-US" sz="1500" dirty="0" err="1" smtClean="0"/>
              <a:t>s’allume</a:t>
            </a:r>
            <a:r>
              <a:rPr lang="en-US" sz="1500" dirty="0" smtClean="0"/>
              <a:t> </a:t>
            </a:r>
            <a:r>
              <a:rPr lang="en-US" sz="1500" dirty="0" err="1" smtClean="0"/>
              <a:t>lorsque</a:t>
            </a:r>
            <a:r>
              <a:rPr lang="en-US" sz="1500" dirty="0" smtClean="0"/>
              <a:t> la </a:t>
            </a:r>
            <a:r>
              <a:rPr lang="en-US" sz="1500" dirty="0" err="1" smtClean="0"/>
              <a:t>valeur</a:t>
            </a:r>
            <a:r>
              <a:rPr lang="en-US" sz="1500" dirty="0" smtClean="0"/>
              <a:t> audio </a:t>
            </a:r>
            <a:r>
              <a:rPr lang="en-US" sz="1500" dirty="0" err="1" smtClean="0"/>
              <a:t>est</a:t>
            </a:r>
            <a:r>
              <a:rPr lang="en-US" sz="1500" dirty="0" smtClean="0"/>
              <a:t> </a:t>
            </a:r>
            <a:r>
              <a:rPr lang="en-US" sz="1500" dirty="0" err="1" smtClean="0"/>
              <a:t>supérieure</a:t>
            </a:r>
            <a:r>
              <a:rPr lang="en-US" sz="1500" dirty="0" smtClean="0"/>
              <a:t> </a:t>
            </a:r>
            <a:r>
              <a:rPr lang="en-US" sz="1500" dirty="0" err="1" smtClean="0"/>
              <a:t>à</a:t>
            </a:r>
            <a:r>
              <a:rPr lang="en-US" sz="1500" dirty="0" smtClean="0"/>
              <a:t> </a:t>
            </a:r>
            <a:r>
              <a:rPr lang="en-US" sz="1500" dirty="0" err="1" smtClean="0"/>
              <a:t>une</a:t>
            </a:r>
            <a:r>
              <a:rPr lang="en-US" sz="1500" dirty="0" smtClean="0"/>
              <a:t> </a:t>
            </a:r>
            <a:r>
              <a:rPr lang="en-US" sz="1500" dirty="0" err="1" smtClean="0"/>
              <a:t>limite</a:t>
            </a:r>
            <a:r>
              <a:rPr lang="en-US" sz="1500" dirty="0" smtClean="0"/>
              <a:t> </a:t>
            </a:r>
            <a:r>
              <a:rPr lang="en-US" sz="1500" dirty="0" err="1" smtClean="0"/>
              <a:t>fixée</a:t>
            </a:r>
            <a:r>
              <a:rPr lang="en-US" sz="1500" dirty="0" smtClean="0"/>
              <a:t> par </a:t>
            </a:r>
            <a:r>
              <a:rPr lang="en-US" sz="1500" dirty="0" err="1" smtClean="0"/>
              <a:t>l’utilisateur</a:t>
            </a:r>
            <a:r>
              <a:rPr lang="en-US" sz="1500" dirty="0" smtClean="0"/>
              <a:t>, pour </a:t>
            </a:r>
            <a:r>
              <a:rPr lang="en-US" sz="1500" dirty="0" err="1" smtClean="0"/>
              <a:t>lui</a:t>
            </a:r>
            <a:r>
              <a:rPr lang="en-US" sz="1500" dirty="0" smtClean="0"/>
              <a:t> signifier </a:t>
            </a:r>
            <a:r>
              <a:rPr lang="en-US" sz="1500" dirty="0" err="1" smtClean="0"/>
              <a:t>que</a:t>
            </a:r>
            <a:r>
              <a:rPr lang="en-US" sz="1500" dirty="0" smtClean="0"/>
              <a:t> </a:t>
            </a:r>
            <a:r>
              <a:rPr lang="en-US" sz="1500" dirty="0" err="1" smtClean="0"/>
              <a:t>l’audio</a:t>
            </a:r>
            <a:r>
              <a:rPr lang="en-US" sz="1500" dirty="0" smtClean="0"/>
              <a:t> </a:t>
            </a:r>
            <a:r>
              <a:rPr lang="en-US" sz="1500" dirty="0" err="1" smtClean="0"/>
              <a:t>va</a:t>
            </a:r>
            <a:r>
              <a:rPr lang="en-US" sz="1500" dirty="0" smtClean="0"/>
              <a:t> </a:t>
            </a:r>
            <a:r>
              <a:rPr lang="en-US" sz="1500" dirty="0" err="1" smtClean="0"/>
              <a:t>bientôt</a:t>
            </a:r>
            <a:r>
              <a:rPr lang="en-US" sz="1500" dirty="0" smtClean="0"/>
              <a:t> </a:t>
            </a:r>
            <a:r>
              <a:rPr lang="en-US" sz="1500" dirty="0" err="1" smtClean="0"/>
              <a:t>craquer</a:t>
            </a:r>
            <a:r>
              <a:rPr lang="en-US" sz="1500" dirty="0" smtClean="0"/>
              <a:t>.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</a:t>
            </a:r>
            <a:r>
              <a:rPr lang="en-US" sz="1500" dirty="0" smtClean="0"/>
              <a:t>snapshot~], [abs]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</a:t>
            </a:r>
            <a:r>
              <a:rPr lang="en-US" sz="1500" dirty="0" err="1" smtClean="0"/>
              <a:t>s</a:t>
            </a:r>
            <a:r>
              <a:rPr lang="en-US" sz="1500" dirty="0" smtClean="0"/>
              <a:t> </a:t>
            </a:r>
            <a:r>
              <a:rPr lang="en-US" sz="1500" dirty="0" err="1" smtClean="0"/>
              <a:t>To_Clip</a:t>
            </a:r>
            <a:r>
              <a:rPr lang="en-US" sz="1500" dirty="0" smtClean="0"/>
              <a:t>] : pour information Clip (1) </a:t>
            </a:r>
            <a:r>
              <a:rPr lang="en-US" sz="1500" dirty="0" err="1" smtClean="0"/>
              <a:t>ou</a:t>
            </a:r>
            <a:r>
              <a:rPr lang="en-US" sz="1500" dirty="0" smtClean="0"/>
              <a:t> Pas Clip (0)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GUI et CI (Master) 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10. Table de mixage : Clip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12" name="Image 11" descr="Capture d’écran 2017-03-26 à 16.55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81050"/>
            <a:ext cx="6527800" cy="3314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3695700"/>
            <a:ext cx="56769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[square~] – signal fort, </a:t>
            </a:r>
            <a:r>
              <a:rPr lang="en-US" sz="1500" dirty="0" err="1" smtClean="0"/>
              <a:t>ajouter</a:t>
            </a:r>
            <a:r>
              <a:rPr lang="en-US" sz="1500" dirty="0" smtClean="0"/>
              <a:t> [/~ 10]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Table de </a:t>
            </a:r>
            <a:r>
              <a:rPr lang="en-US" sz="1500" dirty="0" err="1" smtClean="0"/>
              <a:t>mixage</a:t>
            </a:r>
            <a:r>
              <a:rPr lang="en-US" sz="1500" dirty="0" smtClean="0"/>
              <a:t> 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GUI et CI (Master) 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11. 2</a:t>
            </a:r>
            <a:r>
              <a:rPr kumimoji="0" lang="fr-FR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ème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oscillateur : carré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6" name="Image 5" descr="Capture d’écran 2017-03-26 à 16.56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092200"/>
            <a:ext cx="4089400" cy="1905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3695700"/>
            <a:ext cx="56769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[square~] – signal fort, </a:t>
            </a:r>
            <a:r>
              <a:rPr lang="en-US" sz="1500" dirty="0" err="1" smtClean="0"/>
              <a:t>ajouter</a:t>
            </a:r>
            <a:r>
              <a:rPr lang="en-US" sz="1500" dirty="0" smtClean="0"/>
              <a:t> [/~ 10]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Table de </a:t>
            </a:r>
            <a:r>
              <a:rPr lang="en-US" sz="1500" dirty="0" err="1" smtClean="0"/>
              <a:t>mixage</a:t>
            </a:r>
            <a:r>
              <a:rPr lang="en-US" sz="1500" dirty="0" smtClean="0"/>
              <a:t> </a:t>
            </a:r>
          </a:p>
          <a:p>
            <a:pPr marL="177800" lvl="1" indent="-177800">
              <a:buNone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GUI et CI (Master) 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12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Expander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final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7" name="Image 6" descr="Capture d’écran 2017-03-26 à 17.02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1009650"/>
            <a:ext cx="7835900" cy="412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7733" y="4690533"/>
            <a:ext cx="4538134" cy="677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812800"/>
            <a:ext cx="73406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Musical Instrument Digital Interface – </a:t>
            </a:r>
            <a:r>
              <a:rPr lang="en-US" sz="1500" dirty="0" err="1" smtClean="0"/>
              <a:t>années</a:t>
            </a:r>
            <a:r>
              <a:rPr lang="en-US" sz="1500" dirty="0" smtClean="0"/>
              <a:t> 80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Protocole</a:t>
            </a:r>
            <a:r>
              <a:rPr lang="en-US" sz="1500" dirty="0" smtClean="0"/>
              <a:t> de communication + format de </a:t>
            </a:r>
            <a:r>
              <a:rPr lang="en-US" sz="1500" dirty="0" err="1" smtClean="0"/>
              <a:t>fichier</a:t>
            </a:r>
            <a:r>
              <a:rPr lang="en-US" sz="1500" dirty="0" smtClean="0"/>
              <a:t> </a:t>
            </a:r>
            <a:r>
              <a:rPr lang="en-US" sz="1500" dirty="0" err="1" smtClean="0"/>
              <a:t>dédié</a:t>
            </a:r>
            <a:r>
              <a:rPr lang="en-US" sz="1500" dirty="0" smtClean="0"/>
              <a:t> </a:t>
            </a:r>
            <a:r>
              <a:rPr lang="en-US" sz="1500" dirty="0" err="1" smtClean="0"/>
              <a:t>à</a:t>
            </a:r>
            <a:r>
              <a:rPr lang="en-US" sz="1500" dirty="0" smtClean="0"/>
              <a:t> la </a:t>
            </a:r>
            <a:r>
              <a:rPr lang="en-US" sz="1500" dirty="0" err="1" smtClean="0"/>
              <a:t>musique</a:t>
            </a:r>
            <a:r>
              <a:rPr lang="en-US" sz="1500" dirty="0" smtClean="0"/>
              <a:t>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Communication entre </a:t>
            </a:r>
            <a:r>
              <a:rPr lang="en-US" sz="1500" dirty="0" err="1" smtClean="0"/>
              <a:t>logiciels</a:t>
            </a:r>
            <a:r>
              <a:rPr lang="en-US" sz="1500" dirty="0" smtClean="0"/>
              <a:t>, instruments et </a:t>
            </a:r>
            <a:r>
              <a:rPr lang="en-US" sz="1500" dirty="0" err="1" smtClean="0"/>
              <a:t>contrôleurs</a:t>
            </a: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De </a:t>
            </a:r>
            <a:r>
              <a:rPr lang="en-US" sz="1500" dirty="0" err="1" smtClean="0"/>
              <a:t>nombreux</a:t>
            </a:r>
            <a:r>
              <a:rPr lang="en-US" sz="1500" dirty="0" smtClean="0"/>
              <a:t> </a:t>
            </a:r>
            <a:r>
              <a:rPr lang="en-US" sz="1500" dirty="0" err="1" smtClean="0"/>
              <a:t>contrôleurs</a:t>
            </a:r>
            <a:r>
              <a:rPr lang="en-US" sz="1500" dirty="0" smtClean="0"/>
              <a:t> physiques et </a:t>
            </a:r>
            <a:r>
              <a:rPr lang="en-US" sz="1500" dirty="0" err="1" smtClean="0"/>
              <a:t>logiciels</a:t>
            </a:r>
            <a:r>
              <a:rPr lang="en-US" sz="1500" dirty="0" smtClean="0"/>
              <a:t> – Android &amp; </a:t>
            </a:r>
            <a:r>
              <a:rPr lang="en-US" sz="1500" dirty="0" err="1" smtClean="0"/>
              <a:t>iOS</a:t>
            </a:r>
            <a:r>
              <a:rPr lang="en-US" sz="1500" dirty="0" smtClean="0"/>
              <a:t>,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Parfait pour </a:t>
            </a:r>
            <a:r>
              <a:rPr lang="en-US" sz="1500" dirty="0" err="1" smtClean="0"/>
              <a:t>construire</a:t>
            </a:r>
            <a:r>
              <a:rPr lang="en-US" sz="1500" dirty="0" smtClean="0"/>
              <a:t> son Interaction </a:t>
            </a:r>
            <a:r>
              <a:rPr lang="en-US" sz="1500" dirty="0" err="1" smtClean="0"/>
              <a:t>Homme</a:t>
            </a:r>
            <a:r>
              <a:rPr lang="en-US" sz="1500" dirty="0" smtClean="0"/>
              <a:t>-Machine </a:t>
            </a:r>
            <a:r>
              <a:rPr lang="en-US" sz="1500" dirty="0" err="1" smtClean="0"/>
              <a:t>sur</a:t>
            </a:r>
            <a:r>
              <a:rPr lang="en-US" sz="1500" dirty="0" smtClean="0"/>
              <a:t> </a:t>
            </a:r>
            <a:r>
              <a:rPr lang="en-US" sz="1500" dirty="0" err="1" smtClean="0"/>
              <a:t>mesure</a:t>
            </a:r>
            <a:r>
              <a:rPr lang="en-US" sz="1500" dirty="0" smtClean="0"/>
              <a:t> - DYI !</a:t>
            </a:r>
          </a:p>
          <a:p>
            <a:pPr marL="577850" lvl="2" indent="-177800" algn="ctr">
              <a:buNone/>
            </a:pPr>
            <a:endParaRPr lang="en-US" sz="800" b="1" dirty="0" smtClean="0"/>
          </a:p>
          <a:p>
            <a:pPr marL="577850" lvl="2" indent="-177800" algn="ctr">
              <a:buNone/>
            </a:pPr>
            <a:r>
              <a:rPr lang="en-US" sz="1500" b="1" dirty="0" smtClean="0"/>
              <a:t>IHM, Workflow, </a:t>
            </a:r>
            <a:r>
              <a:rPr lang="en-US" sz="1500" b="1" dirty="0" err="1" smtClean="0"/>
              <a:t>Ergonomie</a:t>
            </a:r>
            <a:r>
              <a:rPr lang="en-US" sz="1500" b="1" dirty="0" smtClean="0"/>
              <a:t>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13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Protocole MIDI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536" y="5391431"/>
            <a:ext cx="546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buNone/>
            </a:pPr>
            <a:r>
              <a:rPr lang="en-US" sz="1500" dirty="0" smtClean="0">
                <a:hlinkClick r:id="rId2"/>
              </a:rPr>
              <a:t>fr.wikipedia.org/wiki/Musical_Instrument_Digital_Interface</a:t>
            </a:r>
            <a:endParaRPr lang="en-US" sz="1500" dirty="0" smtClean="0"/>
          </a:p>
          <a:p>
            <a:pPr marL="177800" lvl="1" indent="-177800">
              <a:buNone/>
            </a:pPr>
            <a:r>
              <a:rPr lang="en-US" sz="1500" dirty="0" err="1" smtClean="0"/>
              <a:t>midi.org</a:t>
            </a:r>
            <a:endParaRPr lang="en-US" sz="1500" dirty="0" smtClean="0"/>
          </a:p>
          <a:p>
            <a:pPr marL="177800" lvl="1" indent="-177800">
              <a:buNone/>
            </a:pPr>
            <a:endParaRPr lang="en-US" sz="1500" dirty="0" smtClean="0"/>
          </a:p>
        </p:txBody>
      </p:sp>
      <p:pic>
        <p:nvPicPr>
          <p:cNvPr id="9" name="Image 8" descr="1337832.png"/>
          <p:cNvPicPr>
            <a:picLocks noChangeAspect="1"/>
          </p:cNvPicPr>
          <p:nvPr/>
        </p:nvPicPr>
        <p:blipFill>
          <a:blip r:embed="rId3"/>
          <a:srcRect l="5430"/>
          <a:stretch>
            <a:fillRect/>
          </a:stretch>
        </p:blipFill>
        <p:spPr>
          <a:xfrm>
            <a:off x="152400" y="2800875"/>
            <a:ext cx="2654300" cy="1754188"/>
          </a:xfrm>
          <a:prstGeom prst="rect">
            <a:avLst/>
          </a:prstGeom>
        </p:spPr>
      </p:pic>
      <p:pic>
        <p:nvPicPr>
          <p:cNvPr id="10" name="Image 9" descr="5637615-840885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2789763"/>
            <a:ext cx="2393627" cy="1797050"/>
          </a:xfrm>
          <a:prstGeom prst="rect">
            <a:avLst/>
          </a:prstGeom>
        </p:spPr>
      </p:pic>
      <p:pic>
        <p:nvPicPr>
          <p:cNvPr id="11" name="Image 10" descr="Mine-1024x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600" y="2883847"/>
            <a:ext cx="2908300" cy="1607517"/>
          </a:xfrm>
          <a:prstGeom prst="rect">
            <a:avLst/>
          </a:prstGeom>
        </p:spPr>
      </p:pic>
      <p:pic>
        <p:nvPicPr>
          <p:cNvPr id="12" name="Image 11" descr="touchosc-screens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59863"/>
            <a:ext cx="2659232" cy="20066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Messages du </a:t>
            </a:r>
            <a:r>
              <a:rPr lang="en-US" sz="1500" dirty="0" err="1" smtClean="0"/>
              <a:t>protocole</a:t>
            </a:r>
            <a:r>
              <a:rPr lang="en-US" sz="1500" dirty="0" smtClean="0"/>
              <a:t> MIDI : </a:t>
            </a:r>
          </a:p>
          <a:p>
            <a:pPr marL="577850" lvl="2" indent="-177800"/>
            <a:r>
              <a:rPr lang="en-US" sz="1500" dirty="0" smtClean="0"/>
              <a:t>1 Channel : </a:t>
            </a:r>
            <a:r>
              <a:rPr lang="en-US" sz="1500" dirty="0" err="1" smtClean="0"/>
              <a:t>l’identification</a:t>
            </a:r>
            <a:r>
              <a:rPr lang="en-US" sz="1500" dirty="0" smtClean="0"/>
              <a:t> du </a:t>
            </a:r>
            <a:r>
              <a:rPr lang="en-US" sz="1500" dirty="0" err="1" smtClean="0"/>
              <a:t>périphérique</a:t>
            </a:r>
            <a:r>
              <a:rPr lang="en-US" sz="1500" dirty="0" smtClean="0"/>
              <a:t>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logiciel</a:t>
            </a:r>
            <a:r>
              <a:rPr lang="en-US" sz="1500" dirty="0" smtClean="0"/>
              <a:t> </a:t>
            </a:r>
            <a:r>
              <a:rPr lang="en-US" sz="1500" dirty="0" err="1" smtClean="0"/>
              <a:t>envoyant</a:t>
            </a:r>
            <a:r>
              <a:rPr lang="en-US" sz="1500" dirty="0" smtClean="0"/>
              <a:t>,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recevant</a:t>
            </a:r>
            <a:r>
              <a:rPr lang="en-US" sz="1500" dirty="0" smtClean="0"/>
              <a:t> les </a:t>
            </a:r>
            <a:r>
              <a:rPr lang="en-US" sz="1500" dirty="0" err="1" smtClean="0"/>
              <a:t>ordres</a:t>
            </a:r>
            <a:r>
              <a:rPr lang="en-US" sz="1500" dirty="0" smtClean="0"/>
              <a:t>  </a:t>
            </a:r>
          </a:p>
          <a:p>
            <a:pPr marL="577850" lvl="2" indent="-177800"/>
            <a:r>
              <a:rPr lang="en-US" sz="1500" dirty="0" smtClean="0"/>
              <a:t>1 </a:t>
            </a:r>
            <a:r>
              <a:rPr lang="en-US" sz="1500" dirty="0" err="1" smtClean="0"/>
              <a:t>Ordre</a:t>
            </a:r>
            <a:r>
              <a:rPr lang="en-US" sz="1500" dirty="0" smtClean="0"/>
              <a:t> : Note On </a:t>
            </a:r>
            <a:r>
              <a:rPr lang="en-US" sz="1500" dirty="0" err="1" smtClean="0"/>
              <a:t>ou</a:t>
            </a:r>
            <a:r>
              <a:rPr lang="en-US" sz="1500" dirty="0" smtClean="0"/>
              <a:t> Off (clavier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boutons</a:t>
            </a:r>
            <a:r>
              <a:rPr lang="en-US" sz="1500" dirty="0" smtClean="0"/>
              <a:t> </a:t>
            </a:r>
            <a:r>
              <a:rPr lang="en-US" sz="1500" dirty="0" err="1" smtClean="0"/>
              <a:t>poussoirs</a:t>
            </a:r>
            <a:r>
              <a:rPr lang="en-US" sz="1500" dirty="0" smtClean="0"/>
              <a:t>), Continuous </a:t>
            </a:r>
            <a:r>
              <a:rPr lang="en-US" sz="1500" dirty="0" err="1" smtClean="0"/>
              <a:t>Contrôler</a:t>
            </a:r>
            <a:r>
              <a:rPr lang="en-US" sz="1500" dirty="0" smtClean="0"/>
              <a:t> CC </a:t>
            </a:r>
          </a:p>
          <a:p>
            <a:pPr marL="577850" lvl="2" indent="-177800">
              <a:buNone/>
            </a:pPr>
            <a:r>
              <a:rPr lang="en-US" sz="1500" dirty="0" smtClean="0"/>
              <a:t>(sliders, </a:t>
            </a:r>
            <a:r>
              <a:rPr lang="en-US" sz="1500" dirty="0" err="1" smtClean="0"/>
              <a:t>rotatifs</a:t>
            </a:r>
            <a:r>
              <a:rPr lang="en-US" sz="1500" dirty="0" smtClean="0"/>
              <a:t>)…</a:t>
            </a:r>
          </a:p>
          <a:p>
            <a:pPr marL="577850" lvl="2" indent="-177800"/>
            <a:r>
              <a:rPr lang="en-US" sz="1500" dirty="0" smtClean="0"/>
              <a:t>1 </a:t>
            </a:r>
            <a:r>
              <a:rPr lang="en-US" sz="1500" dirty="0" err="1" smtClean="0"/>
              <a:t>Adresse</a:t>
            </a:r>
            <a:r>
              <a:rPr lang="en-US" sz="1500" dirty="0" smtClean="0"/>
              <a:t> pour </a:t>
            </a:r>
            <a:r>
              <a:rPr lang="en-US" sz="1500" dirty="0" err="1" smtClean="0"/>
              <a:t>l’ordre</a:t>
            </a:r>
            <a:r>
              <a:rPr lang="en-US" sz="1500" dirty="0" smtClean="0"/>
              <a:t> : Note On : </a:t>
            </a:r>
            <a:r>
              <a:rPr lang="en-US" sz="1500" b="1" dirty="0" smtClean="0"/>
              <a:t>C#1</a:t>
            </a:r>
            <a:r>
              <a:rPr lang="en-US" sz="1500" dirty="0" smtClean="0"/>
              <a:t>, CC : </a:t>
            </a:r>
            <a:r>
              <a:rPr lang="en-US" sz="1500" b="1" dirty="0" smtClean="0"/>
              <a:t>1</a:t>
            </a:r>
            <a:r>
              <a:rPr lang="en-US" sz="1500" dirty="0" smtClean="0"/>
              <a:t>  </a:t>
            </a:r>
          </a:p>
          <a:p>
            <a:pPr marL="577850" lvl="2" indent="-177800"/>
            <a:r>
              <a:rPr lang="en-US" sz="1500" dirty="0" smtClean="0"/>
              <a:t>1 </a:t>
            </a:r>
            <a:r>
              <a:rPr lang="en-US" sz="1500" dirty="0" err="1" smtClean="0"/>
              <a:t>Valeur</a:t>
            </a:r>
            <a:r>
              <a:rPr lang="en-US" sz="1500" dirty="0" smtClean="0"/>
              <a:t> (</a:t>
            </a:r>
            <a:r>
              <a:rPr lang="en-US" sz="1500" i="1" dirty="0" err="1" smtClean="0"/>
              <a:t>vélocité</a:t>
            </a:r>
            <a:r>
              <a:rPr lang="en-US" sz="1500" dirty="0" smtClean="0"/>
              <a:t>) </a:t>
            </a:r>
            <a:r>
              <a:rPr lang="en-US" sz="1500" dirty="0" err="1" smtClean="0"/>
              <a:t>associée</a:t>
            </a:r>
            <a:r>
              <a:rPr lang="en-US" sz="1500" dirty="0" smtClean="0"/>
              <a:t> </a:t>
            </a:r>
            <a:r>
              <a:rPr lang="en-US" sz="1500" dirty="0" err="1" smtClean="0"/>
              <a:t>à</a:t>
            </a:r>
            <a:r>
              <a:rPr lang="en-US" sz="1500" dirty="0" smtClean="0"/>
              <a:t> </a:t>
            </a:r>
            <a:r>
              <a:rPr lang="en-US" sz="1500" dirty="0" err="1" smtClean="0"/>
              <a:t>l’ordre</a:t>
            </a:r>
            <a:r>
              <a:rPr lang="en-US" sz="1500" dirty="0" smtClean="0"/>
              <a:t> : </a:t>
            </a:r>
          </a:p>
          <a:p>
            <a:pPr marL="1035050" lvl="3" indent="-177800"/>
            <a:r>
              <a:rPr lang="en-US" sz="1500" dirty="0" smtClean="0"/>
              <a:t>Note On / Channel 1 / C#1 / </a:t>
            </a:r>
            <a:r>
              <a:rPr lang="en-US" sz="1500" b="1" dirty="0" smtClean="0"/>
              <a:t>0 </a:t>
            </a:r>
            <a:r>
              <a:rPr lang="en-US" sz="1500" b="1" dirty="0" err="1" smtClean="0"/>
              <a:t>à</a:t>
            </a:r>
            <a:r>
              <a:rPr lang="en-US" sz="1500" b="1" dirty="0" smtClean="0"/>
              <a:t> 127</a:t>
            </a:r>
          </a:p>
          <a:p>
            <a:pPr marL="1035050" lvl="3" indent="-177800"/>
            <a:r>
              <a:rPr lang="en-US" sz="1500" dirty="0" smtClean="0"/>
              <a:t> CC / Channel 2 / 1 / </a:t>
            </a:r>
            <a:r>
              <a:rPr lang="en-US" sz="1500" b="1" dirty="0" smtClean="0"/>
              <a:t>0 </a:t>
            </a:r>
            <a:r>
              <a:rPr lang="en-US" sz="1500" b="1" dirty="0" err="1" smtClean="0"/>
              <a:t>à</a:t>
            </a:r>
            <a:r>
              <a:rPr lang="en-US" sz="1500" b="1" dirty="0" smtClean="0"/>
              <a:t> 127</a:t>
            </a:r>
          </a:p>
          <a:p>
            <a:pPr marL="577850" lvl="2" indent="-177800">
              <a:buNone/>
            </a:pPr>
            <a:endParaRPr lang="en-US" sz="1500" dirty="0" smtClean="0"/>
          </a:p>
          <a:p>
            <a:pPr marL="177800" lvl="2" indent="-177800"/>
            <a:r>
              <a:rPr lang="en-US" sz="1500" dirty="0" err="1" smtClean="0"/>
              <a:t>Brancher</a:t>
            </a:r>
            <a:r>
              <a:rPr lang="en-US" sz="1500" dirty="0" smtClean="0"/>
              <a:t> </a:t>
            </a:r>
            <a:r>
              <a:rPr lang="en-US" sz="1500" dirty="0" err="1" smtClean="0"/>
              <a:t>Arduino</a:t>
            </a:r>
            <a:r>
              <a:rPr lang="en-US" sz="1500" dirty="0" smtClean="0"/>
              <a:t>, Pure Data : Configuration MIDI, entrée et sortie : </a:t>
            </a:r>
            <a:r>
              <a:rPr lang="en-US" sz="1500" dirty="0" err="1" smtClean="0"/>
              <a:t>Arduino</a:t>
            </a:r>
            <a:r>
              <a:rPr lang="en-US" sz="1500" dirty="0" smtClean="0"/>
              <a:t> Leonardo</a:t>
            </a:r>
          </a:p>
          <a:p>
            <a:pPr marL="177800" lvl="2" indent="-177800"/>
            <a:r>
              <a:rPr lang="en-US" sz="1500" dirty="0" smtClean="0"/>
              <a:t>Notre </a:t>
            </a:r>
            <a:r>
              <a:rPr lang="en-US" sz="1500" dirty="0" err="1" smtClean="0"/>
              <a:t>Arduino</a:t>
            </a:r>
            <a:r>
              <a:rPr lang="en-US" sz="1500" dirty="0" smtClean="0"/>
              <a:t> </a:t>
            </a:r>
            <a:r>
              <a:rPr lang="en-US" sz="1500" dirty="0" err="1" smtClean="0"/>
              <a:t>envoie</a:t>
            </a:r>
            <a:r>
              <a:rPr lang="en-US" sz="1500" dirty="0" smtClean="0"/>
              <a:t> le </a:t>
            </a:r>
            <a:r>
              <a:rPr lang="en-US" sz="1500" dirty="0" smtClean="0"/>
              <a:t>cycle </a:t>
            </a:r>
            <a:r>
              <a:rPr lang="en-US" sz="1500" dirty="0" err="1" smtClean="0"/>
              <a:t>d’ordres</a:t>
            </a:r>
            <a:r>
              <a:rPr lang="en-US" sz="1500" dirty="0" smtClean="0"/>
              <a:t> MIDI </a:t>
            </a:r>
            <a:r>
              <a:rPr lang="en-US" sz="1500" dirty="0" err="1" smtClean="0"/>
              <a:t>suivant</a:t>
            </a:r>
            <a:r>
              <a:rPr lang="en-US" sz="1500" dirty="0" smtClean="0"/>
              <a:t> (</a:t>
            </a:r>
            <a:r>
              <a:rPr lang="en-US" sz="1500" dirty="0" err="1" smtClean="0"/>
              <a:t>incrément</a:t>
            </a:r>
            <a:r>
              <a:rPr lang="en-US" sz="1500" dirty="0" smtClean="0"/>
              <a:t> </a:t>
            </a:r>
            <a:r>
              <a:rPr lang="en-US" sz="1500" dirty="0" err="1" smtClean="0"/>
              <a:t>à</a:t>
            </a:r>
            <a:r>
              <a:rPr lang="en-US" sz="1500" dirty="0" smtClean="0"/>
              <a:t> </a:t>
            </a:r>
            <a:r>
              <a:rPr lang="en-US" sz="1500" dirty="0" err="1" smtClean="0"/>
              <a:t>chaque</a:t>
            </a:r>
            <a:r>
              <a:rPr lang="en-US" sz="1500" dirty="0" smtClean="0"/>
              <a:t> </a:t>
            </a:r>
            <a:r>
              <a:rPr lang="en-US" sz="1500" dirty="0" err="1" smtClean="0"/>
              <a:t>seconde</a:t>
            </a:r>
            <a:r>
              <a:rPr lang="en-US" sz="1500" dirty="0" smtClean="0"/>
              <a:t>) : </a:t>
            </a:r>
          </a:p>
          <a:p>
            <a:pPr marL="177800" lvl="2" indent="-177800">
              <a:buNone/>
            </a:pPr>
            <a:r>
              <a:rPr lang="en-US" sz="1500" dirty="0" smtClean="0"/>
              <a:t>CC / Channel 0 / 1 / 0</a:t>
            </a:r>
          </a:p>
          <a:p>
            <a:pPr marL="177800" lvl="2" indent="-177800">
              <a:buNone/>
            </a:pPr>
            <a:r>
              <a:rPr lang="en-US" sz="1500" dirty="0" smtClean="0"/>
              <a:t>CC / Channel 0 / 1 / 64</a:t>
            </a:r>
          </a:p>
          <a:p>
            <a:pPr marL="177800" lvl="2" indent="-177800">
              <a:buNone/>
            </a:pPr>
            <a:r>
              <a:rPr lang="en-US" sz="1500" dirty="0" smtClean="0"/>
              <a:t>CC / Channel 0 / 1 / 127</a:t>
            </a:r>
          </a:p>
          <a:p>
            <a:pPr marL="177800" lvl="2" indent="-177800">
              <a:buNone/>
            </a:pPr>
            <a:r>
              <a:rPr lang="en-US" sz="1500" dirty="0" smtClean="0"/>
              <a:t>Note On / Channel 0 / 1 / 0</a:t>
            </a:r>
          </a:p>
          <a:p>
            <a:pPr marL="177800" lvl="2" indent="-177800">
              <a:buNone/>
            </a:pPr>
            <a:r>
              <a:rPr lang="en-US" sz="1500" dirty="0" smtClean="0"/>
              <a:t>Note On / Channel 0 / 1 / 64</a:t>
            </a:r>
          </a:p>
          <a:p>
            <a:pPr marL="177800" lvl="2" indent="-177800">
              <a:buNone/>
            </a:pPr>
            <a:r>
              <a:rPr lang="en-US" sz="1500" dirty="0" smtClean="0"/>
              <a:t>Note On / Channel 0 / 1 / 127</a:t>
            </a:r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r>
              <a:rPr lang="en-US" sz="1400" dirty="0" smtClean="0"/>
              <a:t>    </a:t>
            </a:r>
          </a:p>
          <a:p>
            <a:pPr marL="17780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2" indent="-177800"/>
            <a:endParaRPr lang="en-US" sz="1400" dirty="0" smtClean="0"/>
          </a:p>
          <a:p>
            <a:pPr marL="57785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14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Pure Data et MIDI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14" name="Image 13" descr="Capture d’écran 2017-03-26 à 17.21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16" y="4442883"/>
            <a:ext cx="3949700" cy="749300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3632200" y="5312833"/>
            <a:ext cx="4927600" cy="33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“Sniffer“ les entrées MIDI 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via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[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midiin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], [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notein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], [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ctlin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]</a:t>
            </a:r>
          </a:p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14139"/>
            <a:ext cx="7772400" cy="1470025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sz="3200" dirty="0" smtClean="0"/>
              <a:t>1. Introduction</a:t>
            </a:r>
            <a:endParaRPr lang="fr-FR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8E48-EF55-4A88-B637-FCC7E3CF64FD}" type="slidenum">
              <a:rPr lang="fr-FR" smtClean="0"/>
              <a:pPr/>
              <a:t>2</a:t>
            </a:fld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9900" y="939800"/>
            <a:ext cx="8339667" cy="299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QUOI ?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Langage de programmation pour la création musicale et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multimedia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en temps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réel</a:t>
            </a: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Programmation objet graphique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Installations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sono-visuelles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(artistiques, concerts), plugin de traitement audio, R&amp;D Musique et Science (traitement, mécatronique, robotique)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Puissante passerelle numérique &lt;-&gt; analogique : audio, vidéo, compatibilité, interaction 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Interaction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Homme-Machine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(IHM)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Prototypage rapide (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Graphical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User Interface, IHM…)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8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15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Implémentation IHM MIDI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11" name="Image 10" descr="Capture d’écran 2017-03-26 à 17.37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508250"/>
            <a:ext cx="1752600" cy="2146300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06400" y="838200"/>
            <a:ext cx="77978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Sous</a:t>
            </a:r>
            <a:r>
              <a:rPr lang="en-US" sz="1500" dirty="0" smtClean="0"/>
              <a:t>-patch </a:t>
            </a:r>
            <a:r>
              <a:rPr lang="en-US" sz="1500" dirty="0" err="1" smtClean="0"/>
              <a:t>MIDI_In_Out</a:t>
            </a: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Implémenter</a:t>
            </a:r>
            <a:r>
              <a:rPr lang="en-US" sz="1500" dirty="0" smtClean="0"/>
              <a:t> les </a:t>
            </a:r>
            <a:r>
              <a:rPr lang="en-US" sz="1500" dirty="0" err="1" smtClean="0"/>
              <a:t>fonctions</a:t>
            </a:r>
            <a:r>
              <a:rPr lang="en-US" sz="1500" dirty="0" smtClean="0"/>
              <a:t> de </a:t>
            </a:r>
            <a:r>
              <a:rPr lang="en-US" sz="1500" dirty="0" err="1" smtClean="0"/>
              <a:t>contrôle</a:t>
            </a:r>
            <a:r>
              <a:rPr lang="en-US" sz="1500" dirty="0" smtClean="0"/>
              <a:t> </a:t>
            </a:r>
            <a:r>
              <a:rPr lang="en-US" sz="1500" dirty="0" err="1" smtClean="0"/>
              <a:t>sur</a:t>
            </a:r>
            <a:r>
              <a:rPr lang="en-US" sz="1500" dirty="0" smtClean="0"/>
              <a:t> OSC_1_On et OSC_1_Vol </a:t>
            </a: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r>
              <a:rPr lang="en-US" sz="1400" dirty="0" smtClean="0"/>
              <a:t>    </a:t>
            </a:r>
          </a:p>
          <a:p>
            <a:pPr marL="17780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2" indent="-177800"/>
            <a:endParaRPr lang="en-US" sz="1400" dirty="0" smtClean="0"/>
          </a:p>
          <a:p>
            <a:pPr marL="57785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31800" y="1612900"/>
            <a:ext cx="4102100" cy="33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OSC1_On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 </a:t>
            </a:r>
          </a:p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bouton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poussoir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(Note) 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numéro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1,</a:t>
            </a:r>
          </a:p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ON (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velocité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127) </a:t>
            </a:r>
            <a:r>
              <a:rPr kumimoji="0" lang="en-US" sz="15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OU 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OFF (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vélocité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0)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pic>
        <p:nvPicPr>
          <p:cNvPr id="16" name="Image 15" descr="Capture d’écran 2017-03-26 à 17.39.33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2590800"/>
            <a:ext cx="1562100" cy="1828800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5041900" y="1651000"/>
            <a:ext cx="4102100" cy="342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OSC1_Vol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 </a:t>
            </a:r>
          </a:p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Slider (CC) 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numéro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1, </a:t>
            </a:r>
          </a:p>
          <a:p>
            <a:pPr marL="177800" marR="0" lvl="1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DE 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vélocité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0 </a:t>
            </a:r>
            <a:r>
              <a:rPr kumimoji="0" lang="en-US" sz="15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A </a:t>
            </a:r>
            <a:r>
              <a:rPr kumimoji="0" lang="en-US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vélocité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127 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15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Implémentation IHM MIDI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06400" y="838200"/>
            <a:ext cx="77978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Notre </a:t>
            </a:r>
            <a:r>
              <a:rPr lang="en-US" sz="1500" dirty="0" err="1" smtClean="0"/>
              <a:t>objectif</a:t>
            </a:r>
            <a:r>
              <a:rPr lang="en-US" sz="1500" dirty="0" smtClean="0"/>
              <a:t> IHM…</a:t>
            </a:r>
          </a:p>
          <a:p>
            <a:pPr marL="177800" lvl="1" indent="-177800">
              <a:buNone/>
            </a:pPr>
            <a:r>
              <a:rPr lang="en-US" sz="1500" dirty="0" smtClean="0"/>
              <a:t> </a:t>
            </a: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r>
              <a:rPr lang="en-US" sz="1400" dirty="0" smtClean="0"/>
              <a:t>    </a:t>
            </a:r>
          </a:p>
          <a:p>
            <a:pPr marL="17780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2" indent="-177800"/>
            <a:endParaRPr lang="en-US" sz="1400" dirty="0" smtClean="0"/>
          </a:p>
          <a:p>
            <a:pPr marL="57785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</p:txBody>
      </p:sp>
      <p:pic>
        <p:nvPicPr>
          <p:cNvPr id="6" name="Image 5" descr="Capture d’écran 2017-03-26 à 17.50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53012"/>
            <a:ext cx="7112000" cy="489378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21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7/20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15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Implémentation IHM MIDI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06400" y="838200"/>
            <a:ext cx="7797800" cy="330200"/>
          </a:xfrm>
        </p:spPr>
        <p:txBody>
          <a:bodyPr>
            <a:noAutofit/>
          </a:bodyPr>
          <a:lstStyle/>
          <a:p>
            <a:pPr marL="177800" lvl="1" indent="-177800">
              <a:buFont typeface="Arial"/>
              <a:buChar char="•"/>
            </a:pPr>
            <a:r>
              <a:rPr lang="en-US" sz="1500" dirty="0" err="1" smtClean="0"/>
              <a:t>Recopier</a:t>
            </a:r>
            <a:r>
              <a:rPr lang="en-US" sz="1500" dirty="0" smtClean="0"/>
              <a:t> </a:t>
            </a:r>
            <a:r>
              <a:rPr lang="en-US" sz="1500" dirty="0" err="1" smtClean="0"/>
              <a:t>ce</a:t>
            </a:r>
            <a:r>
              <a:rPr lang="en-US" sz="1500" dirty="0" smtClean="0"/>
              <a:t> </a:t>
            </a:r>
            <a:r>
              <a:rPr lang="en-US" sz="1500" dirty="0" err="1" smtClean="0"/>
              <a:t>sous</a:t>
            </a:r>
            <a:r>
              <a:rPr lang="en-US" sz="1500" dirty="0" smtClean="0"/>
              <a:t>-patch en attendant </a:t>
            </a:r>
            <a:r>
              <a:rPr lang="en-US" sz="1500" dirty="0" err="1" smtClean="0"/>
              <a:t>demain</a:t>
            </a:r>
            <a:r>
              <a:rPr lang="en-US" sz="1500" dirty="0" smtClean="0"/>
              <a:t>…. </a:t>
            </a:r>
          </a:p>
          <a:p>
            <a:pPr marL="177800" lvl="1" indent="-177800">
              <a:buNone/>
            </a:pPr>
            <a:r>
              <a:rPr lang="en-US" sz="1500" dirty="0" smtClean="0"/>
              <a:t> </a:t>
            </a: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endParaRPr lang="en-US" sz="1400" dirty="0" smtClean="0"/>
          </a:p>
          <a:p>
            <a:pPr marL="177800" lvl="2" indent="-177800">
              <a:buNone/>
            </a:pPr>
            <a:r>
              <a:rPr lang="en-US" sz="1400" dirty="0" smtClean="0"/>
              <a:t>    </a:t>
            </a:r>
          </a:p>
          <a:p>
            <a:pPr marL="17780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2" indent="-177800"/>
            <a:endParaRPr lang="en-US" sz="1400" dirty="0" smtClean="0"/>
          </a:p>
          <a:p>
            <a:pPr marL="577850" lvl="2" indent="-177800">
              <a:buNone/>
            </a:pPr>
            <a:r>
              <a:rPr lang="en-US" sz="1400" dirty="0" smtClean="0"/>
              <a:t>  </a:t>
            </a:r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  <a:p>
            <a:pPr marL="177800" lvl="1" indent="-177800">
              <a:buFont typeface="Arial"/>
              <a:buChar char="•"/>
            </a:pPr>
            <a:endParaRPr lang="en-US" sz="1500" dirty="0" smtClean="0"/>
          </a:p>
        </p:txBody>
      </p:sp>
      <p:pic>
        <p:nvPicPr>
          <p:cNvPr id="10" name="Image 9" descr="Capture d’écran 2017-03-26 à 17.44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9997"/>
            <a:ext cx="7620000" cy="53522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22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9470" y="1464733"/>
            <a:ext cx="8754530" cy="4381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A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Nettoyer régulièrement le code : alignement, patch </a:t>
            </a:r>
            <a:r>
              <a:rPr kumimoji="0" lang="fr-CA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chords</a:t>
            </a:r>
            <a:r>
              <a:rPr kumimoji="0" lang="fr-CA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, embarquer dans des </a:t>
            </a:r>
            <a:r>
              <a:rPr kumimoji="0" lang="fr-CA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sous-patch</a:t>
            </a:r>
            <a:r>
              <a:rPr kumimoji="0" lang="fr-CA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(voir objets </a:t>
            </a:r>
            <a:r>
              <a:rPr lang="fr-CA" sz="1500" dirty="0" smtClean="0">
                <a:latin typeface="Avenir Book"/>
                <a:cs typeface="Avenir Book"/>
              </a:rPr>
              <a:t>[</a:t>
            </a:r>
            <a:r>
              <a:rPr kumimoji="0" lang="fr-CA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inlet</a:t>
            </a:r>
            <a:r>
              <a:rPr kumimoji="0" lang="fr-CA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] et </a:t>
            </a:r>
            <a:r>
              <a:rPr lang="fr-CA" sz="1500" dirty="0" smtClean="0">
                <a:latin typeface="Avenir Book"/>
                <a:cs typeface="Avenir Book"/>
              </a:rPr>
              <a:t>[</a:t>
            </a:r>
            <a:r>
              <a:rPr kumimoji="0" lang="fr-CA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outlet</a:t>
            </a:r>
            <a:r>
              <a:rPr lang="fr-CA" sz="1500" dirty="0" smtClean="0">
                <a:latin typeface="Avenir Book"/>
                <a:cs typeface="Avenir Book"/>
              </a:rPr>
              <a:t>] </a:t>
            </a:r>
            <a:r>
              <a:rPr kumimoji="0" lang="fr-CA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fr-CA" sz="1500" dirty="0" smtClean="0">
                <a:latin typeface="Avenir Book"/>
                <a:cs typeface="Avenir Book"/>
              </a:rPr>
              <a:t>Une fois qu’une fonction est bien définie, en faire un </a:t>
            </a:r>
            <a:r>
              <a:rPr lang="fr-CA" sz="1500" dirty="0" err="1" smtClean="0">
                <a:latin typeface="Avenir Book"/>
                <a:cs typeface="Avenir Book"/>
              </a:rPr>
              <a:t>patch-objet</a:t>
            </a:r>
            <a:r>
              <a:rPr lang="fr-CA" sz="1500" dirty="0" smtClean="0">
                <a:latin typeface="Avenir Book"/>
                <a:cs typeface="Avenir Book"/>
              </a:rPr>
              <a:t> ; construire sa bibliothèque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fr-CA" sz="1500" dirty="0" smtClean="0">
              <a:latin typeface="Avenir Book"/>
              <a:cs typeface="Avenir Book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fr-CA" sz="1500" dirty="0" smtClean="0">
                <a:latin typeface="Avenir Book"/>
                <a:cs typeface="Avenir Book"/>
              </a:rPr>
              <a:t>Commenter son code – dans 6 mois, reprise de code peut être très difficile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fr-CA" sz="1500" dirty="0" smtClean="0">
              <a:latin typeface="Avenir Book"/>
              <a:cs typeface="Avenir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CA" sz="1500" dirty="0" smtClean="0">
                <a:latin typeface="Avenir Book"/>
                <a:cs typeface="Avenir Book"/>
              </a:rPr>
              <a:t>Envoi sans patch </a:t>
            </a:r>
            <a:r>
              <a:rPr lang="fr-CA" sz="1500" dirty="0" err="1" smtClean="0">
                <a:latin typeface="Avenir Book"/>
                <a:cs typeface="Avenir Book"/>
              </a:rPr>
              <a:t>chord</a:t>
            </a:r>
            <a:r>
              <a:rPr lang="fr-CA" sz="1500" dirty="0" smtClean="0">
                <a:latin typeface="Avenir Book"/>
                <a:cs typeface="Avenir Book"/>
              </a:rPr>
              <a:t> : simplifie le graphisme, mais attention à la complexité cachée induite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CA" sz="1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A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S’appuyer sur la représentation </a:t>
            </a:r>
            <a:r>
              <a:rPr lang="fr-CA" sz="1500" dirty="0" smtClean="0">
                <a:latin typeface="Avenir Book"/>
                <a:cs typeface="Avenir Book"/>
              </a:rPr>
              <a:t>graphique du code pour dessiner (plus ou moins) sa logique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fr-CA" sz="1500" dirty="0" smtClean="0">
              <a:latin typeface="Avenir Book"/>
              <a:cs typeface="Avenir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CA" sz="1500" dirty="0" smtClean="0">
                <a:latin typeface="Avenir Book"/>
                <a:cs typeface="Avenir Book"/>
              </a:rPr>
              <a:t>Sauvegarder régulièrement sous un autre nom – </a:t>
            </a:r>
            <a:r>
              <a:rPr lang="fr-CA" sz="1500" dirty="0" err="1" smtClean="0">
                <a:latin typeface="Avenir Book"/>
                <a:cs typeface="Avenir Book"/>
              </a:rPr>
              <a:t>versioning</a:t>
            </a:r>
            <a:endParaRPr lang="fr-CA" sz="1500" dirty="0" smtClean="0">
              <a:latin typeface="Avenir Book"/>
              <a:cs typeface="Avenir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A" sz="1500" dirty="0" smtClean="0">
              <a:latin typeface="Avenir Book"/>
              <a:cs typeface="Avenir Boo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16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Bonnes pratiques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2531" y="1176579"/>
            <a:ext cx="85005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endParaRPr lang="fr-FR" sz="1500" dirty="0" smtClean="0">
              <a:latin typeface="Avenir Book"/>
              <a:cs typeface="Avenir Book"/>
            </a:endParaRPr>
          </a:p>
          <a:p>
            <a:pPr marL="177800" indent="-177800">
              <a:spcAft>
                <a:spcPts val="600"/>
              </a:spcAft>
            </a:pPr>
            <a:r>
              <a:rPr lang="fr-FR" sz="1500" b="1" dirty="0" err="1" smtClean="0">
                <a:latin typeface="Avenir Book"/>
                <a:cs typeface="Avenir Book"/>
              </a:rPr>
              <a:t>Puredata</a:t>
            </a:r>
            <a:endParaRPr lang="fr-FR" sz="1500" b="1" dirty="0" smtClean="0">
              <a:latin typeface="Avenir Book"/>
              <a:cs typeface="Avenir Book"/>
            </a:endParaRP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fr-FR" sz="1500" dirty="0" err="1" smtClean="0">
                <a:latin typeface="Avenir Book"/>
                <a:cs typeface="Avenir Book"/>
                <a:hlinkClick r:id="rId2"/>
              </a:rPr>
              <a:t>puredata.info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fr-FR" sz="1500" dirty="0" smtClean="0">
                <a:latin typeface="Avenir Book"/>
                <a:cs typeface="Avenir Book"/>
                <a:hlinkClick r:id="rId2"/>
              </a:rPr>
              <a:t>en.flossmanuals.net/</a:t>
            </a:r>
            <a:r>
              <a:rPr lang="fr-FR" sz="1500" dirty="0" smtClean="0">
                <a:latin typeface="Avenir Book"/>
                <a:cs typeface="Avenir Book"/>
                <a:hlinkClick r:id="rId2"/>
              </a:rPr>
              <a:t>puredata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fr-FR" sz="1500" dirty="0" smtClean="0">
                <a:latin typeface="Avenir Book"/>
                <a:cs typeface="Avenir Book"/>
                <a:hlinkClick r:id="rId2"/>
              </a:rPr>
              <a:t>p</a:t>
            </a:r>
            <a:r>
              <a:rPr lang="fr-FR" sz="1500" dirty="0" smtClean="0">
                <a:latin typeface="Avenir Book"/>
                <a:cs typeface="Avenir Book"/>
                <a:hlinkClick r:id="rId2"/>
              </a:rPr>
              <a:t>d-tutorial.com</a:t>
            </a:r>
            <a:r>
              <a:rPr lang="fr-FR" sz="1500" dirty="0" smtClean="0">
                <a:latin typeface="Avenir Book"/>
                <a:cs typeface="Avenir Book"/>
                <a:hlinkClick r:id="rId2"/>
              </a:rPr>
              <a:t>/english/index.html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fr-FR" sz="1500" dirty="0" smtClean="0">
                <a:latin typeface="Avenir Book"/>
                <a:cs typeface="Avenir Book"/>
              </a:rPr>
              <a:t>groupe </a:t>
            </a:r>
            <a:r>
              <a:rPr lang="fr-FR" sz="1500" dirty="0" err="1" smtClean="0">
                <a:latin typeface="Avenir Book"/>
                <a:cs typeface="Avenir Book"/>
              </a:rPr>
              <a:t>facebook</a:t>
            </a:r>
            <a:r>
              <a:rPr lang="fr-FR" sz="1500" dirty="0" smtClean="0">
                <a:latin typeface="Avenir Book"/>
                <a:cs typeface="Avenir Book"/>
              </a:rPr>
              <a:t> : </a:t>
            </a:r>
            <a:r>
              <a:rPr lang="en-US" sz="1500" dirty="0" err="1" smtClean="0">
                <a:latin typeface="Avenir Book"/>
                <a:cs typeface="Avenir Book"/>
              </a:rPr>
              <a:t>plusieurs</a:t>
            </a:r>
            <a:r>
              <a:rPr lang="en-US" sz="1500" dirty="0" smtClean="0">
                <a:latin typeface="Avenir Book"/>
                <a:cs typeface="Avenir Book"/>
              </a:rPr>
              <a:t> </a:t>
            </a:r>
            <a:r>
              <a:rPr lang="en-US" sz="1500" dirty="0" err="1" smtClean="0">
                <a:latin typeface="Avenir Book"/>
                <a:cs typeface="Avenir Book"/>
              </a:rPr>
              <a:t>existants</a:t>
            </a:r>
            <a:r>
              <a:rPr lang="en-US" sz="1500" dirty="0" smtClean="0">
                <a:latin typeface="Avenir Book"/>
                <a:cs typeface="Avenir Book"/>
              </a:rPr>
              <a:t>, </a:t>
            </a:r>
            <a:r>
              <a:rPr lang="fr-FR" sz="1500" dirty="0" smtClean="0">
                <a:latin typeface="Avenir Book"/>
                <a:cs typeface="Avenir Book"/>
                <a:hlinkClick r:id="rId3"/>
              </a:rPr>
              <a:t>www.facebook.com/groups/4729684494/?fref=ts</a:t>
            </a:r>
            <a:endParaRPr lang="fr-FR" sz="1500" dirty="0" smtClean="0">
              <a:latin typeface="Avenir Book"/>
              <a:cs typeface="Avenir Book"/>
              <a:hlinkClick r:id="rId4"/>
            </a:endParaRP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fr-FR" sz="1500" dirty="0" smtClean="0">
                <a:latin typeface="Avenir Book"/>
                <a:cs typeface="Avenir Book"/>
                <a:hlinkClick r:id="rId4"/>
              </a:rPr>
              <a:t>puredata.info/downloads/pduino</a:t>
            </a:r>
            <a:endParaRPr lang="fr-FR" sz="1500" dirty="0" smtClean="0">
              <a:latin typeface="Avenir Book"/>
              <a:cs typeface="Avenir Book"/>
            </a:endParaRP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endParaRPr lang="fr-FR" sz="1500" dirty="0" smtClean="0">
              <a:latin typeface="Avenir Book"/>
              <a:cs typeface="Avenir Book"/>
            </a:endParaRPr>
          </a:p>
          <a:p>
            <a:pPr marL="342900" lvl="1" indent="-342900">
              <a:spcAft>
                <a:spcPts val="600"/>
              </a:spcAft>
            </a:pPr>
            <a:r>
              <a:rPr lang="fr-FR" sz="1500" b="1" dirty="0" smtClean="0">
                <a:latin typeface="Avenir Book"/>
                <a:cs typeface="Avenir Book"/>
              </a:rPr>
              <a:t>MIDI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fr-FR" sz="1500" dirty="0" smtClean="0">
                <a:latin typeface="Avenir Book"/>
                <a:cs typeface="Avenir Book"/>
                <a:hlinkClick r:id="rId2"/>
              </a:rPr>
              <a:t>midi.org</a:t>
            </a:r>
          </a:p>
          <a:p>
            <a:pPr marL="342900" lvl="1" indent="-342900">
              <a:spcAft>
                <a:spcPts val="600"/>
              </a:spcAft>
            </a:pPr>
            <a:endParaRPr lang="fr-FR" sz="1500" dirty="0" smtClean="0">
              <a:latin typeface="Avenir Book"/>
              <a:cs typeface="Avenir Book"/>
            </a:endParaRP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endParaRPr lang="fr-FR" sz="1500" dirty="0" smtClean="0">
              <a:latin typeface="Avenir Book"/>
              <a:cs typeface="Avenir Book"/>
            </a:endParaRPr>
          </a:p>
          <a:p>
            <a:pPr marL="342900" lvl="1" indent="-342900"/>
            <a:r>
              <a:rPr lang="en-US" sz="1500" b="1" dirty="0" smtClean="0">
                <a:latin typeface="Avenir Book"/>
                <a:cs typeface="Avenir Book"/>
              </a:rPr>
              <a:t>Max </a:t>
            </a:r>
          </a:p>
          <a:p>
            <a:pPr marL="342900" lvl="1" indent="-342900">
              <a:buFont typeface="Arial"/>
              <a:buChar char="•"/>
            </a:pPr>
            <a:r>
              <a:rPr lang="fr-FR" sz="1500" dirty="0" smtClean="0">
                <a:latin typeface="Avenir Book"/>
                <a:cs typeface="Avenir Book"/>
                <a:hlinkClick r:id="rId2"/>
              </a:rPr>
              <a:t>cycling74.com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endParaRPr lang="fr-FR" sz="1500" dirty="0" smtClean="0">
              <a:latin typeface="Avenir Book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60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17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Ressources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14139"/>
            <a:ext cx="7772400" cy="912961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sz="3200" dirty="0" smtClean="0"/>
              <a:t>1. Introduction</a:t>
            </a:r>
            <a:endParaRPr lang="fr-FR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8E48-EF55-4A88-B637-FCC7E3CF64FD}" type="slidenum">
              <a:rPr lang="fr-FR" smtClean="0"/>
              <a:pPr/>
              <a:t>3</a:t>
            </a:fld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9900" y="939799"/>
            <a:ext cx="8339667" cy="35644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QUOI ?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Langage de programmation pour la création musicale et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multimedia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en temps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réel</a:t>
            </a: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Installations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sono-visuelles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(artistiques, concerts), plugin de traitement audio, R&amp;D Musique et Science (traitement, mécatronique, robotique)</a:t>
            </a: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lvl="0" indent="-1778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1500" dirty="0" smtClean="0">
                <a:latin typeface="Avenir Book"/>
                <a:cs typeface="Avenir Book"/>
              </a:rPr>
              <a:t>Programmation objet graphique</a:t>
            </a:r>
          </a:p>
          <a:p>
            <a:pPr marL="177800" lvl="0" indent="-1778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1500" dirty="0" smtClean="0">
                <a:latin typeface="Avenir Book"/>
                <a:cs typeface="Avenir Book"/>
              </a:rPr>
              <a:t>Environnement de développement modulaire</a:t>
            </a:r>
          </a:p>
          <a:p>
            <a:pPr marL="177800" lvl="0" indent="-1778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1500" dirty="0" smtClean="0">
                <a:latin typeface="Avenir Book"/>
                <a:cs typeface="Avenir Book"/>
              </a:rPr>
              <a:t>Représentation visuelle de la logique du programme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Puissante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passerelle numérique &lt;-&gt; analogique : audio, vidéo, compatibilité,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interaction 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Interaction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Homme-Machine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(IHM)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Prototypage rapide (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Graphical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User Interface, IHM…)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5300" y="4618555"/>
            <a:ext cx="8339667" cy="2425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HISTORIQUE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1988 :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Miller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Puckette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développe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fr-FR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Patcher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à l’IRCAM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Cédé à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Opcode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</a:t>
            </a:r>
            <a:r>
              <a:rPr kumimoji="0" lang="fr-FR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Cyclin</a:t>
            </a:r>
            <a:r>
              <a:rPr kumimoji="0" lang="fr-F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74) pour devenir Max, version propriétaire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Miller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Puckette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développe une version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open-source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: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Puredata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(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puredata.info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</a:t>
            </a: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8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74134" y="878152"/>
            <a:ext cx="7611534" cy="679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500" b="1" dirty="0" smtClean="0"/>
              <a:t>Quelques projets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9796" y="14139"/>
            <a:ext cx="7772400" cy="9129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1. Introduction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11" name="Image 10" descr="Capture d’écran 2017-03-27 à 01.30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9" y="1422400"/>
            <a:ext cx="5789959" cy="2882900"/>
          </a:xfrm>
          <a:prstGeom prst="rect">
            <a:avLst/>
          </a:prstGeom>
        </p:spPr>
      </p:pic>
      <p:pic>
        <p:nvPicPr>
          <p:cNvPr id="12" name="Image 11" descr="Capture d’écran 2017-03-27 à 01.28.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65" y="2813480"/>
            <a:ext cx="4750035" cy="323172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4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50746" y="844034"/>
            <a:ext cx="37423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err="1" smtClean="0">
                <a:latin typeface="Avenir Book"/>
                <a:cs typeface="Avenir Book"/>
              </a:rPr>
              <a:t>https://puredata.info/community/projects</a:t>
            </a:r>
            <a:endParaRPr lang="fr-FR" sz="1500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132" y="901695"/>
            <a:ext cx="8568267" cy="595630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0975" indent="-165100">
              <a:spcAft>
                <a:spcPts val="600"/>
              </a:spcAft>
              <a:buNone/>
            </a:pPr>
            <a:r>
              <a:rPr lang="en-US" sz="1500" b="1" u="sng" dirty="0" err="1" smtClean="0"/>
              <a:t>Plusieurs</a:t>
            </a:r>
            <a:r>
              <a:rPr lang="en-US" sz="1500" b="1" u="sng" dirty="0" smtClean="0"/>
              <a:t> versions  </a:t>
            </a:r>
          </a:p>
          <a:p>
            <a:pPr marL="180975" indent="-165100">
              <a:spcAft>
                <a:spcPts val="600"/>
              </a:spcAft>
              <a:buFontTx/>
              <a:buChar char="•"/>
            </a:pPr>
            <a:r>
              <a:rPr lang="en-US" sz="1500" dirty="0" smtClean="0"/>
              <a:t>Pd Data 0.47-1 (Vanilla)</a:t>
            </a:r>
          </a:p>
          <a:p>
            <a:pPr marL="180975" indent="-165100">
              <a:spcAft>
                <a:spcPts val="600"/>
              </a:spcAft>
              <a:buFontTx/>
              <a:buChar char="•"/>
            </a:pPr>
            <a:r>
              <a:rPr lang="en-US" sz="1500" dirty="0" smtClean="0"/>
              <a:t>Pd-L2Ork (</a:t>
            </a:r>
            <a:r>
              <a:rPr lang="en-US" sz="1500" dirty="0" err="1" smtClean="0"/>
              <a:t>Viriginia</a:t>
            </a:r>
            <a:r>
              <a:rPr lang="en-US" sz="1500" dirty="0" smtClean="0"/>
              <a:t> Tech Linux Laptop Orchestra</a:t>
            </a:r>
            <a:r>
              <a:rPr lang="en-US" sz="1500" b="1" dirty="0" smtClean="0"/>
              <a:t>) </a:t>
            </a:r>
          </a:p>
          <a:p>
            <a:pPr marL="180975" indent="-165100">
              <a:spcAft>
                <a:spcPts val="600"/>
              </a:spcAft>
              <a:buFontTx/>
              <a:buChar char="•"/>
            </a:pPr>
            <a:r>
              <a:rPr lang="en-US" sz="1500" b="1" dirty="0" smtClean="0"/>
              <a:t>Pd-extended 0.43.4</a:t>
            </a:r>
            <a:r>
              <a:rPr lang="en-US" sz="1100" b="1" dirty="0" smtClean="0"/>
              <a:t> </a:t>
            </a:r>
          </a:p>
          <a:p>
            <a:pPr marL="180975" indent="-165100">
              <a:spcAft>
                <a:spcPts val="600"/>
              </a:spcAft>
              <a:buFontTx/>
              <a:buChar char="•"/>
            </a:pPr>
            <a:endParaRPr lang="en-US" sz="1100" b="1" dirty="0" smtClean="0"/>
          </a:p>
          <a:p>
            <a:pPr marL="180975" indent="-165100">
              <a:spcAft>
                <a:spcPts val="600"/>
              </a:spcAft>
              <a:buFontTx/>
              <a:buChar char="•"/>
            </a:pPr>
            <a:r>
              <a:rPr lang="en-US" sz="1500" b="1" dirty="0" smtClean="0"/>
              <a:t>Console </a:t>
            </a:r>
            <a:r>
              <a:rPr lang="en-US" sz="1500" b="1" dirty="0" err="1" smtClean="0"/>
              <a:t>ou</a:t>
            </a:r>
            <a:r>
              <a:rPr lang="en-US" sz="1500" b="1" dirty="0" smtClean="0"/>
              <a:t> Monitor </a:t>
            </a:r>
            <a:r>
              <a:rPr lang="en-US" sz="1500" dirty="0" smtClean="0"/>
              <a:t>(en haut) </a:t>
            </a:r>
          </a:p>
          <a:p>
            <a:pPr marL="180975" indent="-165100">
              <a:spcAft>
                <a:spcPts val="600"/>
              </a:spcAft>
              <a:buFontTx/>
              <a:buChar char="•"/>
            </a:pPr>
            <a:r>
              <a:rPr lang="en-US" sz="1500" b="1" dirty="0" smtClean="0"/>
              <a:t>Patch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canevas</a:t>
            </a:r>
            <a:r>
              <a:rPr lang="en-US" sz="1500" dirty="0" smtClean="0"/>
              <a:t> (en bas)</a:t>
            </a:r>
          </a:p>
          <a:p>
            <a:pPr marL="180975" indent="-165100">
              <a:spcAft>
                <a:spcPts val="600"/>
              </a:spcAft>
              <a:buNone/>
            </a:pPr>
            <a:endParaRPr lang="en-US" sz="1500" dirty="0" smtClean="0"/>
          </a:p>
          <a:p>
            <a:pPr marL="180975" indent="-165100">
              <a:spcAft>
                <a:spcPts val="600"/>
              </a:spcAft>
              <a:buNone/>
            </a:pPr>
            <a:r>
              <a:rPr lang="en-US" sz="1500" b="1" u="sng" dirty="0" smtClean="0"/>
              <a:t>Elements</a:t>
            </a:r>
            <a:r>
              <a:rPr lang="en-US" sz="1500" dirty="0" smtClean="0"/>
              <a:t> </a:t>
            </a:r>
          </a:p>
          <a:p>
            <a:pPr marL="180975" indent="-165100">
              <a:spcAft>
                <a:spcPts val="600"/>
              </a:spcAft>
            </a:pPr>
            <a:r>
              <a:rPr lang="en-US" sz="1500" b="1" dirty="0" smtClean="0"/>
              <a:t>Objet </a:t>
            </a:r>
            <a:r>
              <a:rPr lang="en-US" sz="1500" dirty="0" smtClean="0"/>
              <a:t>: </a:t>
            </a:r>
            <a:r>
              <a:rPr lang="en-US" sz="1500" dirty="0" err="1" smtClean="0"/>
              <a:t>réalise</a:t>
            </a:r>
            <a:r>
              <a:rPr lang="en-US" sz="1500" dirty="0" smtClean="0"/>
              <a:t> </a:t>
            </a:r>
            <a:r>
              <a:rPr lang="en-US" sz="1500" dirty="0" err="1" smtClean="0"/>
              <a:t>une</a:t>
            </a:r>
            <a:r>
              <a:rPr lang="en-US" sz="1500" dirty="0" smtClean="0"/>
              <a:t> </a:t>
            </a:r>
            <a:r>
              <a:rPr lang="en-US" sz="1500" dirty="0" err="1" smtClean="0"/>
              <a:t>fonction</a:t>
            </a:r>
            <a:r>
              <a:rPr lang="en-US" sz="1500" dirty="0" smtClean="0"/>
              <a:t> plus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moins</a:t>
            </a:r>
            <a:r>
              <a:rPr lang="en-US" sz="1500" dirty="0" smtClean="0"/>
              <a:t> </a:t>
            </a:r>
            <a:r>
              <a:rPr lang="en-US" sz="1500" dirty="0" err="1" smtClean="0"/>
              <a:t>complexe</a:t>
            </a:r>
            <a:r>
              <a:rPr lang="en-US" sz="1500" dirty="0" smtClean="0"/>
              <a:t> </a:t>
            </a:r>
          </a:p>
          <a:p>
            <a:pPr marL="180975" indent="-165100"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sz="1500" dirty="0" smtClean="0"/>
              <a:t>	(</a:t>
            </a:r>
            <a:r>
              <a:rPr lang="en-US" sz="1500" dirty="0" err="1" smtClean="0"/>
              <a:t>Bouton</a:t>
            </a:r>
            <a:r>
              <a:rPr lang="en-US" sz="1500" dirty="0" smtClean="0"/>
              <a:t>, lecture, </a:t>
            </a:r>
            <a:r>
              <a:rPr lang="en-US" sz="1500" dirty="0" err="1" smtClean="0"/>
              <a:t>équation</a:t>
            </a:r>
            <a:r>
              <a:rPr lang="en-US" sz="1500" dirty="0" smtClean="0"/>
              <a:t>…). </a:t>
            </a:r>
          </a:p>
          <a:p>
            <a:pPr marL="180975" indent="-165100"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sz="1500" dirty="0" smtClean="0"/>
              <a:t>		</a:t>
            </a:r>
            <a:r>
              <a:rPr lang="en-US" sz="1500" b="1" dirty="0" err="1" smtClean="0"/>
              <a:t>Entrée(s</a:t>
            </a:r>
            <a:r>
              <a:rPr lang="en-US" sz="1500" b="1" dirty="0" smtClean="0"/>
              <a:t>) E -&gt; </a:t>
            </a:r>
            <a:r>
              <a:rPr lang="en-US" sz="1500" b="1" dirty="0" err="1" smtClean="0"/>
              <a:t>traitement</a:t>
            </a:r>
            <a:r>
              <a:rPr lang="en-US" sz="1500" b="1" dirty="0" smtClean="0"/>
              <a:t> par </a:t>
            </a:r>
            <a:r>
              <a:rPr lang="en-US" sz="1500" b="1" dirty="0" err="1" smtClean="0"/>
              <a:t>l’Objet</a:t>
            </a:r>
            <a:r>
              <a:rPr lang="en-US" sz="1500" b="1" dirty="0" smtClean="0"/>
              <a:t> -&gt; </a:t>
            </a:r>
            <a:r>
              <a:rPr lang="en-US" sz="1500" b="1" dirty="0" err="1" smtClean="0"/>
              <a:t>Sortie(s</a:t>
            </a:r>
            <a:r>
              <a:rPr lang="en-US" sz="1500" b="1" dirty="0" smtClean="0"/>
              <a:t>)</a:t>
            </a:r>
          </a:p>
          <a:p>
            <a:pPr marL="180975" indent="-165100"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sz="1500" dirty="0" smtClean="0"/>
              <a:t>		</a:t>
            </a:r>
            <a:r>
              <a:rPr lang="en-US" sz="1500" dirty="0" err="1" smtClean="0"/>
              <a:t>Entrée(s</a:t>
            </a:r>
            <a:r>
              <a:rPr lang="en-US" sz="1500" dirty="0" smtClean="0"/>
              <a:t>) S : signal </a:t>
            </a:r>
            <a:r>
              <a:rPr lang="en-US" sz="1500" dirty="0" err="1" smtClean="0"/>
              <a:t>à</a:t>
            </a:r>
            <a:r>
              <a:rPr lang="en-US" sz="1500" dirty="0" smtClean="0"/>
              <a:t> </a:t>
            </a:r>
            <a:r>
              <a:rPr lang="en-US" sz="1500" dirty="0" err="1" smtClean="0"/>
              <a:t>traiter</a:t>
            </a:r>
            <a:r>
              <a:rPr lang="en-US" sz="1500" dirty="0" smtClean="0"/>
              <a:t>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paramètre</a:t>
            </a:r>
            <a:r>
              <a:rPr lang="en-US" sz="1500" dirty="0" smtClean="0"/>
              <a:t> de </a:t>
            </a:r>
            <a:r>
              <a:rPr lang="en-US" sz="1500" dirty="0" err="1" smtClean="0"/>
              <a:t>traitement</a:t>
            </a:r>
            <a:endParaRPr lang="en-US" sz="1500" dirty="0" smtClean="0"/>
          </a:p>
          <a:p>
            <a:pPr marL="180975" indent="-165100"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sz="1500" dirty="0" smtClean="0"/>
              <a:t>		</a:t>
            </a:r>
            <a:r>
              <a:rPr lang="en-US" sz="1500" dirty="0" err="1" smtClean="0"/>
              <a:t>Sortie(s</a:t>
            </a:r>
            <a:r>
              <a:rPr lang="en-US" sz="1500" dirty="0" smtClean="0"/>
              <a:t>) : signal </a:t>
            </a:r>
            <a:r>
              <a:rPr lang="en-US" sz="1500" dirty="0" err="1" smtClean="0"/>
              <a:t>traité</a:t>
            </a:r>
            <a:r>
              <a:rPr lang="en-US" sz="1500" dirty="0" smtClean="0"/>
              <a:t> </a:t>
            </a:r>
            <a:r>
              <a:rPr lang="en-US" sz="1500" dirty="0" err="1" smtClean="0"/>
              <a:t>ou</a:t>
            </a:r>
            <a:r>
              <a:rPr lang="en-US" sz="1500" dirty="0" smtClean="0"/>
              <a:t> </a:t>
            </a:r>
            <a:r>
              <a:rPr lang="en-US" sz="1500" dirty="0" err="1" smtClean="0"/>
              <a:t>valeur</a:t>
            </a:r>
            <a:r>
              <a:rPr lang="en-US" sz="1500" dirty="0" smtClean="0"/>
              <a:t>/information</a:t>
            </a:r>
          </a:p>
          <a:p>
            <a:pPr marL="180975" indent="-165100">
              <a:spcAft>
                <a:spcPts val="600"/>
              </a:spcAft>
            </a:pPr>
            <a:r>
              <a:rPr lang="en-US" sz="1500" b="1" dirty="0" smtClean="0"/>
              <a:t>Messages, numbers, symbol </a:t>
            </a:r>
            <a:r>
              <a:rPr lang="en-US" sz="1500" dirty="0" smtClean="0"/>
              <a:t>: </a:t>
            </a:r>
            <a:r>
              <a:rPr lang="en-US" sz="1500" dirty="0" err="1" smtClean="0"/>
              <a:t>informations</a:t>
            </a:r>
            <a:r>
              <a:rPr lang="en-US" sz="1500" dirty="0" smtClean="0"/>
              <a:t> E/S</a:t>
            </a:r>
          </a:p>
          <a:p>
            <a:pPr marL="180975" indent="-165100">
              <a:spcAft>
                <a:spcPts val="600"/>
              </a:spcAft>
            </a:pPr>
            <a:r>
              <a:rPr lang="en-US" sz="1500" b="1" dirty="0" err="1" smtClean="0"/>
              <a:t>Commentaires</a:t>
            </a:r>
            <a:r>
              <a:rPr lang="en-US" sz="1500" b="1" dirty="0" smtClean="0"/>
              <a:t> </a:t>
            </a:r>
            <a:r>
              <a:rPr lang="en-US" sz="1500" dirty="0" smtClean="0"/>
              <a:t>: un </a:t>
            </a:r>
            <a:r>
              <a:rPr lang="en-US" sz="1500" dirty="0" err="1" smtClean="0"/>
              <a:t>élément</a:t>
            </a:r>
            <a:r>
              <a:rPr lang="en-US" sz="1500" dirty="0" smtClean="0"/>
              <a:t> de </a:t>
            </a:r>
            <a:r>
              <a:rPr lang="en-US" sz="1500" dirty="0" err="1" smtClean="0"/>
              <a:t>texte</a:t>
            </a:r>
            <a:r>
              <a:rPr lang="en-US" sz="1500" dirty="0" smtClean="0"/>
              <a:t> </a:t>
            </a:r>
            <a:r>
              <a:rPr lang="en-US" sz="1500" dirty="0" err="1" smtClean="0"/>
              <a:t>à</a:t>
            </a:r>
            <a:r>
              <a:rPr lang="en-US" sz="1500" dirty="0" smtClean="0"/>
              <a:t> </a:t>
            </a:r>
            <a:r>
              <a:rPr lang="en-US" sz="1500" dirty="0" err="1" smtClean="0"/>
              <a:t>afficher</a:t>
            </a:r>
            <a:r>
              <a:rPr lang="en-US" sz="1500" dirty="0" smtClean="0"/>
              <a:t> </a:t>
            </a:r>
            <a:r>
              <a:rPr lang="en-US" sz="1500" dirty="0" err="1" smtClean="0"/>
              <a:t>dans</a:t>
            </a:r>
            <a:r>
              <a:rPr lang="en-US" sz="1500" dirty="0" smtClean="0"/>
              <a:t> le patch </a:t>
            </a:r>
          </a:p>
          <a:p>
            <a:pPr marL="180975" indent="-165100">
              <a:spcAft>
                <a:spcPts val="600"/>
              </a:spcAft>
            </a:pPr>
            <a:r>
              <a:rPr lang="en-US" sz="1500" b="1" dirty="0" smtClean="0"/>
              <a:t>Patch chords </a:t>
            </a:r>
            <a:r>
              <a:rPr lang="en-US" sz="1500" dirty="0" smtClean="0"/>
              <a:t>: </a:t>
            </a:r>
            <a:r>
              <a:rPr lang="en-US" sz="1500" dirty="0" err="1" smtClean="0"/>
              <a:t>relient</a:t>
            </a:r>
            <a:r>
              <a:rPr lang="en-US" sz="1500" dirty="0" smtClean="0"/>
              <a:t> les </a:t>
            </a:r>
            <a:r>
              <a:rPr lang="en-US" sz="1500" dirty="0" err="1" smtClean="0"/>
              <a:t>éléments</a:t>
            </a:r>
            <a:r>
              <a:rPr lang="en-US" sz="1500" dirty="0" smtClean="0"/>
              <a:t> ; </a:t>
            </a:r>
            <a:r>
              <a:rPr lang="en-US" sz="1500" dirty="0" err="1" smtClean="0"/>
              <a:t>visualisation</a:t>
            </a:r>
            <a:r>
              <a:rPr lang="en-US" sz="1500" dirty="0" smtClean="0"/>
              <a:t> du flux </a:t>
            </a:r>
            <a:r>
              <a:rPr lang="en-US" sz="1500" dirty="0" err="1" smtClean="0"/>
              <a:t>d’information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796" y="1413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1. Introduction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18" name="Image 17" descr="Capture d’écran 2017-03-25 à 14.29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476" y="3530600"/>
            <a:ext cx="3288224" cy="2552700"/>
          </a:xfrm>
          <a:prstGeom prst="rect">
            <a:avLst/>
          </a:prstGeom>
        </p:spPr>
      </p:pic>
      <p:pic>
        <p:nvPicPr>
          <p:cNvPr id="15" name="Image 14" descr="Capture d’écran 2017-03-25 à 14.31.44.png"/>
          <p:cNvPicPr>
            <a:picLocks noChangeAspect="1"/>
          </p:cNvPicPr>
          <p:nvPr/>
        </p:nvPicPr>
        <p:blipFill>
          <a:blip r:embed="rId3"/>
          <a:srcRect r="689"/>
          <a:stretch>
            <a:fillRect/>
          </a:stretch>
        </p:blipFill>
        <p:spPr>
          <a:xfrm>
            <a:off x="5848350" y="546100"/>
            <a:ext cx="3054350" cy="2584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99400" y="101600"/>
            <a:ext cx="1016000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</a:rPr>
              <a:t>DSP On/Off</a:t>
            </a:r>
            <a:endParaRPr lang="fr-FR" sz="1400" dirty="0">
              <a:solidFill>
                <a:srgbClr val="3366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65800" y="114300"/>
            <a:ext cx="14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</a:rPr>
              <a:t>Monitoring Audio</a:t>
            </a:r>
            <a:endParaRPr lang="fr-FR" sz="1400" dirty="0">
              <a:solidFill>
                <a:srgbClr val="3366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96100" y="1536700"/>
            <a:ext cx="151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</a:rPr>
              <a:t>Retour </a:t>
            </a:r>
            <a:endParaRPr lang="fr-FR" sz="1400" dirty="0">
              <a:solidFill>
                <a:srgbClr val="3366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16600" y="2362201"/>
            <a:ext cx="163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</a:rPr>
              <a:t>Ligne de commande</a:t>
            </a:r>
            <a:endParaRPr lang="fr-FR" sz="1400" dirty="0">
              <a:solidFill>
                <a:srgbClr val="3366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18400" y="2286000"/>
            <a:ext cx="1358900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</a:rPr>
              <a:t>Type de retour </a:t>
            </a:r>
            <a:endParaRPr lang="fr-FR" sz="1400" dirty="0">
              <a:solidFill>
                <a:srgbClr val="3366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5791199" y="596901"/>
            <a:ext cx="3556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8242301" y="558801"/>
            <a:ext cx="3556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6476999" y="2832102"/>
            <a:ext cx="3556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8293099" y="2781303"/>
            <a:ext cx="3556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5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49300"/>
            <a:ext cx="8229600" cy="57023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500" b="1" dirty="0" smtClean="0"/>
              <a:t>Hello World !</a:t>
            </a:r>
            <a:endParaRPr lang="en-US" sz="800" b="1" dirty="0" smtClean="0"/>
          </a:p>
          <a:p>
            <a:pPr marL="0" lvl="1" indent="0">
              <a:buNone/>
            </a:pPr>
            <a:r>
              <a:rPr lang="en-US" sz="800" b="1" dirty="0" smtClean="0"/>
              <a:t> 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Message </a:t>
            </a:r>
            <a:r>
              <a:rPr lang="en-US" sz="1500" dirty="0" err="1" smtClean="0">
                <a:sym typeface="Wingdings"/>
              </a:rPr>
              <a:t></a:t>
            </a:r>
            <a:r>
              <a:rPr lang="en-US" sz="1500" dirty="0" smtClean="0">
                <a:sym typeface="Wingdings"/>
              </a:rPr>
              <a:t> objet print pour retour c</a:t>
            </a:r>
            <a:r>
              <a:rPr lang="en-US" sz="1500" dirty="0" smtClean="0"/>
              <a:t>onsole</a:t>
            </a: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/>
              <a:t>Mode Execute </a:t>
            </a:r>
            <a:r>
              <a:rPr lang="en-US" sz="1500" dirty="0" err="1" smtClean="0"/>
              <a:t>vs</a:t>
            </a:r>
            <a:r>
              <a:rPr lang="en-US" sz="1500" dirty="0" smtClean="0"/>
              <a:t> Edition (Edition/Mode edition – </a:t>
            </a:r>
            <a:r>
              <a:rPr lang="en-US" sz="1500" dirty="0" err="1" smtClean="0"/>
              <a:t>Cmd</a:t>
            </a:r>
            <a:r>
              <a:rPr lang="en-US" sz="1500" dirty="0" smtClean="0"/>
              <a:t> + Alt+ E) : </a:t>
            </a:r>
          </a:p>
          <a:p>
            <a:pPr marL="352425" lvl="1" indent="-192088">
              <a:buNone/>
            </a:pPr>
            <a:r>
              <a:rPr lang="en-US" sz="1500" dirty="0" smtClean="0"/>
              <a:t>Edition : le patch </a:t>
            </a:r>
            <a:r>
              <a:rPr lang="en-US" sz="1500" dirty="0" err="1" smtClean="0"/>
              <a:t>tourne</a:t>
            </a:r>
            <a:r>
              <a:rPr lang="en-US" sz="1500" dirty="0" smtClean="0"/>
              <a:t> et </a:t>
            </a:r>
            <a:r>
              <a:rPr lang="en-US" sz="1500" dirty="0" err="1" smtClean="0"/>
              <a:t>l’utilisateur</a:t>
            </a:r>
            <a:r>
              <a:rPr lang="en-US" sz="1500" dirty="0" smtClean="0"/>
              <a:t> </a:t>
            </a:r>
            <a:r>
              <a:rPr lang="en-US" sz="1500" b="1" dirty="0" err="1" smtClean="0"/>
              <a:t>modifie</a:t>
            </a:r>
            <a:r>
              <a:rPr lang="en-US" sz="1500" dirty="0" smtClean="0"/>
              <a:t> le patch (</a:t>
            </a:r>
            <a:r>
              <a:rPr lang="en-US" sz="1500" dirty="0" err="1" smtClean="0"/>
              <a:t>pointeur</a:t>
            </a:r>
            <a:r>
              <a:rPr lang="en-US" sz="1500" dirty="0" smtClean="0"/>
              <a:t> = main)</a:t>
            </a:r>
          </a:p>
          <a:p>
            <a:pPr marL="352425" lvl="1" indent="-192088">
              <a:buNone/>
            </a:pPr>
            <a:r>
              <a:rPr lang="en-US" sz="1500" dirty="0" smtClean="0"/>
              <a:t>Execute : le patch </a:t>
            </a:r>
            <a:r>
              <a:rPr lang="en-US" sz="1500" dirty="0" err="1" smtClean="0"/>
              <a:t>tourne</a:t>
            </a:r>
            <a:r>
              <a:rPr lang="en-US" sz="1500" dirty="0" smtClean="0"/>
              <a:t> et </a:t>
            </a:r>
            <a:r>
              <a:rPr lang="en-US" sz="1500" dirty="0" err="1" smtClean="0"/>
              <a:t>l’utilisateur</a:t>
            </a:r>
            <a:r>
              <a:rPr lang="en-US" sz="1500" dirty="0" smtClean="0"/>
              <a:t> </a:t>
            </a:r>
            <a:r>
              <a:rPr lang="en-US" sz="1500" b="1" dirty="0" err="1" smtClean="0"/>
              <a:t>interagi</a:t>
            </a:r>
            <a:r>
              <a:rPr lang="en-US" sz="1500" b="1" dirty="0" smtClean="0"/>
              <a:t> </a:t>
            </a:r>
            <a:r>
              <a:rPr lang="en-US" sz="1500" dirty="0" smtClean="0"/>
              <a:t>avec le patch (</a:t>
            </a:r>
            <a:r>
              <a:rPr lang="en-US" sz="1500" dirty="0" err="1" smtClean="0"/>
              <a:t>pointeur</a:t>
            </a:r>
            <a:r>
              <a:rPr lang="en-US" sz="1500" dirty="0" smtClean="0"/>
              <a:t> = </a:t>
            </a:r>
            <a:r>
              <a:rPr lang="en-US" sz="1500" dirty="0" err="1" smtClean="0"/>
              <a:t>flèche</a:t>
            </a:r>
            <a:r>
              <a:rPr lang="en-US" sz="1500" dirty="0" smtClean="0"/>
              <a:t>) </a:t>
            </a:r>
          </a:p>
          <a:p>
            <a:pPr marL="14288" lvl="1" indent="-14288">
              <a:buNone/>
              <a:tabLst>
                <a:tab pos="0" algn="l"/>
              </a:tabLst>
            </a:pPr>
            <a:endParaRPr lang="en-US" sz="800" dirty="0" smtClean="0"/>
          </a:p>
          <a:p>
            <a:pPr marL="14288" lvl="1" indent="-14288">
              <a:buNone/>
              <a:tabLst>
                <a:tab pos="0" algn="l"/>
              </a:tabLst>
            </a:pPr>
            <a:r>
              <a:rPr lang="en-US" sz="1500" b="1" dirty="0" smtClean="0"/>
              <a:t>Lire un </a:t>
            </a:r>
            <a:r>
              <a:rPr lang="en-US" sz="1500" b="1" dirty="0" err="1" smtClean="0"/>
              <a:t>fichier</a:t>
            </a:r>
            <a:r>
              <a:rPr lang="en-US" sz="1500" b="1" dirty="0" smtClean="0"/>
              <a:t> audio</a:t>
            </a:r>
          </a:p>
          <a:p>
            <a:pPr marL="14288" lvl="1" indent="-14288">
              <a:buNone/>
              <a:tabLst>
                <a:tab pos="0" algn="l"/>
              </a:tabLst>
            </a:pPr>
            <a:endParaRPr lang="en-US" sz="800" b="1" dirty="0" smtClean="0"/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>
                <a:solidFill>
                  <a:srgbClr val="FF0000"/>
                </a:solidFill>
              </a:rPr>
              <a:t>Edition + </a:t>
            </a:r>
            <a:r>
              <a:rPr lang="en-US" sz="1500" dirty="0" err="1" smtClean="0">
                <a:solidFill>
                  <a:srgbClr val="FF0000"/>
                </a:solidFill>
              </a:rPr>
              <a:t>exécution</a:t>
            </a:r>
            <a:r>
              <a:rPr lang="en-US" sz="1500" dirty="0" smtClean="0">
                <a:solidFill>
                  <a:srgbClr val="FF0000"/>
                </a:solidFill>
              </a:rPr>
              <a:t> temps </a:t>
            </a:r>
            <a:r>
              <a:rPr lang="en-US" sz="1500" dirty="0" err="1" smtClean="0">
                <a:solidFill>
                  <a:srgbClr val="FF0000"/>
                </a:solidFill>
              </a:rPr>
              <a:t>réel</a:t>
            </a:r>
            <a:r>
              <a:rPr lang="en-US" sz="1500" dirty="0" smtClean="0">
                <a:solidFill>
                  <a:srgbClr val="FF0000"/>
                </a:solidFill>
              </a:rPr>
              <a:t> = !!!! AUX OREILLES. TRAVAILLER A VOLUME BAS </a:t>
            </a:r>
          </a:p>
          <a:p>
            <a:pPr marL="342900" lvl="1" indent="-342900">
              <a:buNone/>
              <a:tabLst>
                <a:tab pos="177800" algn="l"/>
              </a:tabLst>
            </a:pPr>
            <a:r>
              <a:rPr lang="en-US" sz="1500" dirty="0" smtClean="0"/>
              <a:t>1. Test Audio : Media/tester Audio </a:t>
            </a:r>
            <a:r>
              <a:rPr lang="en-US" sz="1500" dirty="0" err="1" smtClean="0"/>
              <a:t>puis</a:t>
            </a:r>
            <a:r>
              <a:rPr lang="en-US" sz="1500" dirty="0" smtClean="0"/>
              <a:t> “Test tone”   </a:t>
            </a:r>
          </a:p>
          <a:p>
            <a:pPr marL="342900" lvl="1" indent="-342900">
              <a:buNone/>
              <a:tabLst>
                <a:tab pos="177800" algn="l"/>
              </a:tabLst>
            </a:pPr>
            <a:r>
              <a:rPr lang="en-US" sz="1500" dirty="0" smtClean="0"/>
              <a:t>2. Si pas de son : Media/Configuration Audio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i="1" dirty="0" smtClean="0"/>
              <a:t>(Pd </a:t>
            </a:r>
            <a:r>
              <a:rPr lang="en-US" sz="1500" i="1" dirty="0" err="1" smtClean="0"/>
              <a:t>peut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parfois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figer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ici</a:t>
            </a:r>
            <a:r>
              <a:rPr lang="en-US" sz="1500" i="1" dirty="0" smtClean="0"/>
              <a:t> ; quitter Pd et </a:t>
            </a:r>
            <a:r>
              <a:rPr lang="en-US" sz="1500" i="1" dirty="0" err="1" smtClean="0"/>
              <a:t>relancer</a:t>
            </a:r>
            <a:r>
              <a:rPr lang="en-US" sz="1500" i="1" dirty="0" smtClean="0"/>
              <a:t>)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3. Lire un </a:t>
            </a:r>
            <a:r>
              <a:rPr lang="en-US" sz="1500" dirty="0" err="1" smtClean="0"/>
              <a:t>fichier</a:t>
            </a:r>
            <a:r>
              <a:rPr lang="en-US" sz="1500" dirty="0" smtClean="0"/>
              <a:t> audio = </a:t>
            </a:r>
            <a:r>
              <a:rPr lang="en-US" sz="1500" dirty="0" err="1" smtClean="0"/>
              <a:t>readsf</a:t>
            </a:r>
            <a:r>
              <a:rPr lang="en-US" sz="1500" dirty="0" smtClean="0"/>
              <a:t>~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		~ pour signifier un flux audio (trait </a:t>
            </a:r>
            <a:r>
              <a:rPr lang="en-US" sz="1500" dirty="0" err="1" smtClean="0"/>
              <a:t>épais</a:t>
            </a:r>
            <a:r>
              <a:rPr lang="en-US" sz="1500" dirty="0" smtClean="0"/>
              <a:t>)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		</a:t>
            </a:r>
            <a:r>
              <a:rPr lang="en-US" sz="1500" dirty="0" err="1" smtClean="0"/>
              <a:t>si</a:t>
            </a:r>
            <a:r>
              <a:rPr lang="en-US" sz="1500" dirty="0" smtClean="0"/>
              <a:t> </a:t>
            </a:r>
            <a:r>
              <a:rPr lang="en-US" sz="1500" dirty="0" err="1" smtClean="0"/>
              <a:t>boite</a:t>
            </a:r>
            <a:r>
              <a:rPr lang="en-US" sz="1500" dirty="0" smtClean="0"/>
              <a:t> en </a:t>
            </a:r>
            <a:r>
              <a:rPr lang="en-US" sz="1500" dirty="0" err="1" smtClean="0"/>
              <a:t>pointillés</a:t>
            </a:r>
            <a:r>
              <a:rPr lang="en-US" sz="1500" dirty="0" smtClean="0"/>
              <a:t> : objet non </a:t>
            </a:r>
            <a:r>
              <a:rPr lang="en-US" sz="1500" dirty="0" err="1" smtClean="0"/>
              <a:t>reconnu</a:t>
            </a:r>
            <a:r>
              <a:rPr lang="en-US" sz="1500" dirty="0" smtClean="0"/>
              <a:t>   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		Aide : </a:t>
            </a:r>
            <a:r>
              <a:rPr lang="en-US" sz="1500" dirty="0" err="1" smtClean="0"/>
              <a:t>clic-droit</a:t>
            </a:r>
            <a:r>
              <a:rPr lang="en-US" sz="1500" dirty="0" smtClean="0"/>
              <a:t> </a:t>
            </a:r>
            <a:r>
              <a:rPr lang="en-US" sz="1500" dirty="0" err="1" smtClean="0"/>
              <a:t>puis</a:t>
            </a:r>
            <a:r>
              <a:rPr lang="en-US" sz="1500" dirty="0" smtClean="0"/>
              <a:t> Aide (copier/</a:t>
            </a:r>
            <a:r>
              <a:rPr lang="en-US" sz="1500" dirty="0" err="1" smtClean="0"/>
              <a:t>coller</a:t>
            </a:r>
            <a:r>
              <a:rPr lang="en-US" sz="1500" dirty="0" smtClean="0"/>
              <a:t>) 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		Pd related objects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4. [</a:t>
            </a:r>
            <a:r>
              <a:rPr lang="en-US" sz="1500" dirty="0" err="1" smtClean="0"/>
              <a:t>dac</a:t>
            </a:r>
            <a:r>
              <a:rPr lang="en-US" sz="1500" dirty="0" smtClean="0"/>
              <a:t>~] ; [bang] ; variable locale $ ; [</a:t>
            </a:r>
            <a:r>
              <a:rPr lang="en-US" sz="1500" dirty="0" err="1" smtClean="0"/>
              <a:t>prepend</a:t>
            </a:r>
            <a:r>
              <a:rPr lang="en-US" sz="1500" dirty="0" smtClean="0"/>
              <a:t>]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Entrées </a:t>
            </a:r>
            <a:r>
              <a:rPr lang="en-US" sz="1500" dirty="0" err="1" smtClean="0"/>
              <a:t>chaudes</a:t>
            </a:r>
            <a:r>
              <a:rPr lang="en-US" sz="1500" dirty="0" smtClean="0"/>
              <a:t> (</a:t>
            </a:r>
            <a:r>
              <a:rPr lang="en-US" sz="1500" dirty="0" err="1" smtClean="0"/>
              <a:t>traitement</a:t>
            </a:r>
            <a:r>
              <a:rPr lang="en-US" sz="1500" dirty="0" smtClean="0"/>
              <a:t> + OUT) 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et </a:t>
            </a:r>
            <a:r>
              <a:rPr lang="en-US" sz="1500" dirty="0" err="1" smtClean="0"/>
              <a:t>froides</a:t>
            </a:r>
            <a:r>
              <a:rPr lang="en-US" sz="1500" dirty="0" smtClean="0"/>
              <a:t> (</a:t>
            </a:r>
            <a:r>
              <a:rPr lang="en-US" sz="1500" dirty="0" err="1" smtClean="0"/>
              <a:t>traitement</a:t>
            </a:r>
            <a:r>
              <a:rPr lang="en-US" sz="1500" dirty="0" smtClean="0"/>
              <a:t> + </a:t>
            </a:r>
            <a:r>
              <a:rPr lang="en-US" sz="1500" dirty="0" err="1" smtClean="0"/>
              <a:t>stockage</a:t>
            </a:r>
            <a:r>
              <a:rPr lang="en-US" sz="1500" dirty="0" smtClean="0"/>
              <a:t>)</a:t>
            </a:r>
          </a:p>
          <a:p>
            <a:pPr marL="177800" lvl="1" indent="-177800">
              <a:buNone/>
              <a:tabLst>
                <a:tab pos="177800" algn="l"/>
              </a:tabLst>
            </a:pPr>
            <a:r>
              <a:rPr lang="en-US" sz="1500" dirty="0" smtClean="0"/>
              <a:t>Slider: </a:t>
            </a:r>
            <a:r>
              <a:rPr lang="en-US" sz="1500" dirty="0" err="1" smtClean="0"/>
              <a:t>cohérence</a:t>
            </a:r>
            <a:r>
              <a:rPr lang="en-US" sz="1500" dirty="0" smtClean="0"/>
              <a:t> des </a:t>
            </a:r>
            <a:r>
              <a:rPr lang="en-US" sz="1500" dirty="0" err="1" smtClean="0"/>
              <a:t>plages</a:t>
            </a:r>
            <a:r>
              <a:rPr lang="en-US" sz="1500" dirty="0" smtClean="0"/>
              <a:t> / </a:t>
            </a:r>
            <a:r>
              <a:rPr lang="en-US" sz="1500" dirty="0" err="1" smtClean="0"/>
              <a:t>borner</a:t>
            </a:r>
            <a:r>
              <a:rPr lang="en-US" sz="1500" dirty="0" smtClean="0"/>
              <a:t> les </a:t>
            </a:r>
            <a:r>
              <a:rPr lang="en-US" sz="1500" dirty="0" err="1" smtClean="0"/>
              <a:t>éléments</a:t>
            </a:r>
            <a:r>
              <a:rPr lang="en-US" sz="1500" dirty="0" smtClean="0"/>
              <a:t>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9796" y="1413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2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Echauffement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8" name="Image 7" descr="Capture d’écran 2017-03-25 à 15.00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31" y="3200400"/>
            <a:ext cx="4208870" cy="2870200"/>
          </a:xfrm>
          <a:prstGeom prst="rect">
            <a:avLst/>
          </a:prstGeom>
        </p:spPr>
      </p:pic>
      <p:pic>
        <p:nvPicPr>
          <p:cNvPr id="9" name="Image 8" descr="Capture d’écran 2017-03-25 à 15.0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866" y="1143000"/>
            <a:ext cx="1168400" cy="6096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49300"/>
            <a:ext cx="8229600" cy="1422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500" b="1" dirty="0" err="1" smtClean="0"/>
              <a:t>Ordre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d’envoi</a:t>
            </a:r>
            <a:r>
              <a:rPr lang="en-US" sz="1500" b="1" dirty="0" smtClean="0"/>
              <a:t> des </a:t>
            </a:r>
            <a:r>
              <a:rPr lang="en-US" sz="1500" b="1" dirty="0" err="1" smtClean="0"/>
              <a:t>informations</a:t>
            </a:r>
            <a:r>
              <a:rPr lang="en-US" sz="1500" b="1" dirty="0" smtClean="0"/>
              <a:t> </a:t>
            </a:r>
            <a:endParaRPr lang="en-US" sz="800" b="1" dirty="0" smtClean="0"/>
          </a:p>
          <a:p>
            <a:pPr marL="177800" lvl="1" indent="-177800">
              <a:buNone/>
            </a:pPr>
            <a:endParaRPr lang="en-US" sz="800" b="1" dirty="0" smtClean="0">
              <a:sym typeface="Wingdings"/>
            </a:endParaRPr>
          </a:p>
          <a:p>
            <a:pPr marL="177800" lvl="1" indent="-177800">
              <a:buFont typeface="Arial"/>
              <a:buChar char="•"/>
            </a:pPr>
            <a:r>
              <a:rPr lang="en-US" sz="1500" dirty="0" smtClean="0">
                <a:sym typeface="Wingdings"/>
              </a:rPr>
              <a:t>Si </a:t>
            </a:r>
            <a:r>
              <a:rPr lang="en-US" sz="1500" dirty="0" err="1" smtClean="0">
                <a:sym typeface="Wingdings"/>
              </a:rPr>
              <a:t>une</a:t>
            </a:r>
            <a:r>
              <a:rPr lang="en-US" sz="1500" dirty="0" smtClean="0">
                <a:sym typeface="Wingdings"/>
              </a:rPr>
              <a:t> sortie </a:t>
            </a:r>
            <a:r>
              <a:rPr lang="en-US" sz="1500" dirty="0" err="1" smtClean="0">
                <a:sym typeface="Wingdings"/>
              </a:rPr>
              <a:t>envoie</a:t>
            </a:r>
            <a:r>
              <a:rPr lang="en-US" sz="1500" dirty="0" smtClean="0">
                <a:sym typeface="Wingdings"/>
              </a:rPr>
              <a:t> des </a:t>
            </a:r>
            <a:r>
              <a:rPr lang="en-US" sz="1500" dirty="0" err="1" smtClean="0">
                <a:sym typeface="Wingdings"/>
              </a:rPr>
              <a:t>informations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à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plusieurs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éléments</a:t>
            </a:r>
            <a:r>
              <a:rPr lang="en-US" sz="1500" dirty="0" smtClean="0">
                <a:sym typeface="Wingdings"/>
              </a:rPr>
              <a:t>, </a:t>
            </a:r>
            <a:r>
              <a:rPr lang="en-US" sz="1500" dirty="0" err="1" smtClean="0">
                <a:sym typeface="Wingdings"/>
              </a:rPr>
              <a:t>l’ordre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d’envoi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est</a:t>
            </a:r>
            <a:r>
              <a:rPr lang="en-US" sz="1500" dirty="0" smtClean="0">
                <a:sym typeface="Wingdings"/>
              </a:rPr>
              <a:t> : </a:t>
            </a:r>
          </a:p>
          <a:p>
            <a:pPr marL="342900" lvl="1" indent="-342900">
              <a:buAutoNum type="arabicPeriod"/>
            </a:pPr>
            <a:r>
              <a:rPr lang="en-US" sz="1500" dirty="0" err="1" smtClean="0">
                <a:sym typeface="Wingdings"/>
              </a:rPr>
              <a:t>L’élément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câblé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reçoit</a:t>
            </a:r>
            <a:r>
              <a:rPr lang="en-US" sz="1500" dirty="0" smtClean="0">
                <a:sym typeface="Wingdings"/>
              </a:rPr>
              <a:t> en premier </a:t>
            </a:r>
            <a:r>
              <a:rPr lang="en-US" sz="1500" dirty="0" err="1" smtClean="0">
                <a:sym typeface="Wingdings"/>
              </a:rPr>
              <a:t>reçoit</a:t>
            </a:r>
            <a:r>
              <a:rPr lang="en-US" sz="1500" dirty="0" smtClean="0">
                <a:sym typeface="Wingdings"/>
              </a:rPr>
              <a:t> en premier </a:t>
            </a:r>
          </a:p>
          <a:p>
            <a:pPr marL="342900" lvl="1" indent="-342900">
              <a:buAutoNum type="arabicPeriod"/>
            </a:pPr>
            <a:r>
              <a:rPr lang="en-US" sz="1500" dirty="0" err="1" smtClean="0">
                <a:sym typeface="Wingdings"/>
              </a:rPr>
              <a:t>Une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chaîne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d’élements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est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touours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terminée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avant</a:t>
            </a:r>
            <a:r>
              <a:rPr lang="en-US" sz="1500" dirty="0" smtClean="0">
                <a:sym typeface="Wingdings"/>
              </a:rPr>
              <a:t> de passer </a:t>
            </a:r>
            <a:r>
              <a:rPr lang="en-US" sz="1500" dirty="0" err="1" smtClean="0">
                <a:sym typeface="Wingdings"/>
              </a:rPr>
              <a:t>à</a:t>
            </a:r>
            <a:r>
              <a:rPr lang="en-US" sz="1500" dirty="0" smtClean="0">
                <a:sym typeface="Wingdings"/>
              </a:rPr>
              <a:t> la </a:t>
            </a:r>
            <a:r>
              <a:rPr lang="en-US" sz="1500" dirty="0" err="1" smtClean="0">
                <a:sym typeface="Wingdings"/>
              </a:rPr>
              <a:t>suivante</a:t>
            </a:r>
            <a:endParaRPr lang="en-US" sz="1500" dirty="0" smtClean="0">
              <a:sym typeface="Wingdings"/>
            </a:endParaRPr>
          </a:p>
          <a:p>
            <a:pPr marL="342900" lvl="1" indent="-342900">
              <a:buNone/>
            </a:pPr>
            <a:endParaRPr lang="en-US" sz="1500" dirty="0" smtClean="0">
              <a:sym typeface="Wingdings"/>
            </a:endParaRPr>
          </a:p>
          <a:p>
            <a:pPr marL="342900" lvl="1" indent="-342900">
              <a:buAutoNum type="arabicPeriod"/>
            </a:pPr>
            <a:endParaRPr lang="en-US" sz="8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9796" y="1413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venir Book"/>
                <a:ea typeface="+mj-ea"/>
                <a:cs typeface="Avenir Book"/>
              </a:rPr>
              <a:t>2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. Echauffement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9" name="Image 8" descr="Capture d’écran 2017-03-25 à 15.14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228850"/>
            <a:ext cx="2527300" cy="171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3936999"/>
            <a:ext cx="8763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1" indent="-187325">
              <a:buFont typeface="Arial"/>
              <a:buChar char="•"/>
            </a:pPr>
            <a:r>
              <a:rPr lang="en-US" sz="1500" dirty="0" smtClean="0">
                <a:latin typeface="Avenir Book"/>
                <a:cs typeface="Avenir Book"/>
                <a:sym typeface="Wingdings"/>
              </a:rPr>
              <a:t>Si un objet a </a:t>
            </a:r>
            <a:r>
              <a:rPr lang="en-US" sz="1500" dirty="0" err="1" smtClean="0">
                <a:latin typeface="Avenir Book"/>
                <a:cs typeface="Avenir Book"/>
                <a:sym typeface="Wingdings"/>
              </a:rPr>
              <a:t>plusieurs</a:t>
            </a:r>
            <a:r>
              <a:rPr lang="en-US" sz="1500" dirty="0" smtClean="0">
                <a:latin typeface="Avenir Book"/>
                <a:cs typeface="Avenir Book"/>
                <a:sym typeface="Wingdings"/>
              </a:rPr>
              <a:t> sorties, </a:t>
            </a:r>
            <a:r>
              <a:rPr lang="en-US" sz="1500" dirty="0" err="1" smtClean="0">
                <a:latin typeface="Avenir Book"/>
                <a:cs typeface="Avenir Book"/>
                <a:sym typeface="Wingdings"/>
              </a:rPr>
              <a:t>c’est</a:t>
            </a:r>
            <a:r>
              <a:rPr lang="en-US" sz="1500" dirty="0" smtClean="0">
                <a:latin typeface="Avenir Book"/>
                <a:cs typeface="Avenir Book"/>
                <a:sym typeface="Wingdings"/>
              </a:rPr>
              <a:t> la sortie de </a:t>
            </a:r>
            <a:r>
              <a:rPr lang="en-US" sz="1500" dirty="0" err="1" smtClean="0">
                <a:latin typeface="Avenir Book"/>
                <a:cs typeface="Avenir Book"/>
                <a:sym typeface="Wingdings"/>
              </a:rPr>
              <a:t>droite</a:t>
            </a:r>
            <a:r>
              <a:rPr lang="en-US" sz="1500" dirty="0" smtClean="0">
                <a:latin typeface="Avenir Book"/>
                <a:cs typeface="Avenir Book"/>
                <a:sym typeface="Wingdings"/>
              </a:rPr>
              <a:t> qui </a:t>
            </a:r>
            <a:r>
              <a:rPr lang="en-US" sz="1500" dirty="0" err="1" smtClean="0">
                <a:latin typeface="Avenir Book"/>
                <a:cs typeface="Avenir Book"/>
                <a:sym typeface="Wingdings"/>
              </a:rPr>
              <a:t>envoie</a:t>
            </a:r>
            <a:r>
              <a:rPr lang="en-US" sz="1500" dirty="0" smtClean="0">
                <a:latin typeface="Avenir Book"/>
                <a:cs typeface="Avenir Book"/>
                <a:sym typeface="Wingdings"/>
              </a:rPr>
              <a:t> en premier</a:t>
            </a:r>
          </a:p>
        </p:txBody>
      </p:sp>
      <p:pic>
        <p:nvPicPr>
          <p:cNvPr id="11" name="Image 10" descr="Capture d’écran 2017-03-25 à 15.30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2463800"/>
            <a:ext cx="958735" cy="1098550"/>
          </a:xfrm>
          <a:prstGeom prst="rect">
            <a:avLst/>
          </a:prstGeom>
        </p:spPr>
      </p:pic>
      <p:pic>
        <p:nvPicPr>
          <p:cNvPr id="13" name="Image 12" descr="Capture d’écran 2017-03-25 à 15.32.39.png"/>
          <p:cNvPicPr>
            <a:picLocks noChangeAspect="1"/>
          </p:cNvPicPr>
          <p:nvPr/>
        </p:nvPicPr>
        <p:blipFill>
          <a:blip r:embed="rId4"/>
          <a:srcRect t="20123"/>
          <a:stretch>
            <a:fillRect/>
          </a:stretch>
        </p:blipFill>
        <p:spPr>
          <a:xfrm>
            <a:off x="436030" y="4359599"/>
            <a:ext cx="3814235" cy="32283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676900" y="2489200"/>
            <a:ext cx="262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Avenir Book"/>
                <a:cs typeface="Avenir Book"/>
              </a:rPr>
              <a:t>Nettoyer la console :</a:t>
            </a:r>
          </a:p>
          <a:p>
            <a:r>
              <a:rPr lang="fr-FR" sz="1500" dirty="0" smtClean="0">
                <a:latin typeface="Avenir Book"/>
                <a:cs typeface="Avenir Book"/>
              </a:rPr>
              <a:t>Cmd + Shift +L  </a:t>
            </a:r>
          </a:p>
          <a:p>
            <a:endParaRPr lang="fr-FR" sz="1500" dirty="0">
              <a:latin typeface="Avenir Book"/>
              <a:cs typeface="Avenir Book"/>
            </a:endParaRPr>
          </a:p>
        </p:txBody>
      </p:sp>
      <p:pic>
        <p:nvPicPr>
          <p:cNvPr id="21" name="Image 20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87" y="4307659"/>
            <a:ext cx="3658313" cy="246567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41865" y="4766734"/>
            <a:ext cx="3708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Avenir Book"/>
                <a:cs typeface="Avenir Book"/>
              </a:rPr>
              <a:t>Problématique pour une certaine complexité de patch…</a:t>
            </a:r>
            <a:endParaRPr lang="fr-FR" sz="1500" dirty="0">
              <a:latin typeface="Avenir Book"/>
              <a:cs typeface="Avenir Book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8066" y="5422900"/>
            <a:ext cx="241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Avenir Book"/>
                <a:cs typeface="Avenir Book"/>
              </a:rPr>
              <a:t>Solutions : </a:t>
            </a:r>
          </a:p>
          <a:p>
            <a:pPr>
              <a:buFontTx/>
              <a:buChar char="-"/>
            </a:pPr>
            <a:r>
              <a:rPr lang="fr-FR" sz="1500" dirty="0" smtClean="0">
                <a:latin typeface="Avenir Book"/>
                <a:cs typeface="Avenir Book"/>
              </a:rPr>
              <a:t>Trigger </a:t>
            </a:r>
          </a:p>
          <a:p>
            <a:pPr>
              <a:buFontTx/>
              <a:buChar char="-"/>
            </a:pPr>
            <a:r>
              <a:rPr lang="fr-FR" sz="1500" dirty="0" smtClean="0">
                <a:latin typeface="Avenir Book"/>
                <a:cs typeface="Avenir Book"/>
              </a:rPr>
              <a:t> envoi sans patch </a:t>
            </a:r>
            <a:r>
              <a:rPr lang="fr-FR" sz="1500" dirty="0" err="1" smtClean="0">
                <a:latin typeface="Avenir Book"/>
                <a:cs typeface="Avenir Book"/>
              </a:rPr>
              <a:t>chord</a:t>
            </a:r>
            <a:endParaRPr lang="fr-FR" sz="1500" dirty="0">
              <a:latin typeface="Avenir Book"/>
              <a:cs typeface="Avenir Book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866" y="723900"/>
            <a:ext cx="8178800" cy="30861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500" b="1" dirty="0" smtClean="0"/>
              <a:t>Cahier des charges </a:t>
            </a:r>
            <a:endParaRPr lang="en-US" sz="800" b="1" dirty="0" smtClean="0"/>
          </a:p>
          <a:p>
            <a:pPr marL="0" lvl="1" indent="0">
              <a:buNone/>
            </a:pPr>
            <a:r>
              <a:rPr lang="en-US" sz="800" b="1" dirty="0" smtClean="0"/>
              <a:t> </a:t>
            </a:r>
          </a:p>
          <a:p>
            <a:pPr marL="177800" lvl="1" indent="-177800">
              <a:buNone/>
            </a:pPr>
            <a:r>
              <a:rPr lang="en-US" sz="1500" dirty="0" smtClean="0">
                <a:sym typeface="Wingdings"/>
              </a:rPr>
              <a:t>1. </a:t>
            </a:r>
            <a:r>
              <a:rPr lang="en-US" sz="1500" dirty="0" err="1" smtClean="0">
                <a:sym typeface="Wingdings"/>
              </a:rPr>
              <a:t>Produire</a:t>
            </a:r>
            <a:r>
              <a:rPr lang="en-US" sz="1500" dirty="0" smtClean="0">
                <a:sym typeface="Wingdings"/>
              </a:rPr>
              <a:t> du son </a:t>
            </a:r>
            <a:r>
              <a:rPr lang="en-US" sz="1500" dirty="0" err="1" smtClean="0">
                <a:sym typeface="Wingdings"/>
              </a:rPr>
              <a:t>à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partir</a:t>
            </a:r>
            <a:r>
              <a:rPr lang="en-US" sz="1500" dirty="0" smtClean="0">
                <a:sym typeface="Wingdings"/>
              </a:rPr>
              <a:t> de </a:t>
            </a:r>
            <a:r>
              <a:rPr lang="en-US" sz="1500" dirty="0" err="1" smtClean="0">
                <a:sym typeface="Wingdings"/>
              </a:rPr>
              <a:t>deux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oscillateurs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basiques</a:t>
            </a:r>
            <a:r>
              <a:rPr lang="en-US" sz="1500" dirty="0" smtClean="0">
                <a:sym typeface="Wingdings"/>
              </a:rPr>
              <a:t> (sinus + </a:t>
            </a:r>
            <a:r>
              <a:rPr lang="en-US" sz="1500" dirty="0" err="1" smtClean="0">
                <a:sym typeface="Wingdings"/>
              </a:rPr>
              <a:t>carré</a:t>
            </a:r>
            <a:r>
              <a:rPr lang="en-US" sz="1500" dirty="0" smtClean="0">
                <a:sym typeface="Wingdings"/>
              </a:rPr>
              <a:t>)</a:t>
            </a:r>
          </a:p>
          <a:p>
            <a:pPr marL="177800" lvl="1" indent="-177800">
              <a:buNone/>
            </a:pPr>
            <a:r>
              <a:rPr lang="en-US" sz="1500" dirty="0" smtClean="0">
                <a:sym typeface="Wingdings"/>
              </a:rPr>
              <a:t>2. </a:t>
            </a:r>
            <a:r>
              <a:rPr lang="en-US" sz="1500" dirty="0" err="1" smtClean="0">
                <a:sym typeface="Wingdings"/>
              </a:rPr>
              <a:t>Avoir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deux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effets</a:t>
            </a:r>
            <a:r>
              <a:rPr lang="en-US" sz="1500" dirty="0" smtClean="0">
                <a:sym typeface="Wingdings"/>
              </a:rPr>
              <a:t> pour modifier le son </a:t>
            </a:r>
          </a:p>
          <a:p>
            <a:pPr marL="177800" lvl="1" indent="-177800">
              <a:buNone/>
            </a:pPr>
            <a:r>
              <a:rPr lang="en-US" sz="1500" dirty="0" smtClean="0">
                <a:sym typeface="Wingdings"/>
              </a:rPr>
              <a:t>3. </a:t>
            </a:r>
            <a:r>
              <a:rPr lang="en-US" sz="1500" dirty="0" err="1" smtClean="0">
                <a:sym typeface="Wingdings"/>
              </a:rPr>
              <a:t>Pouvoir</a:t>
            </a:r>
            <a:r>
              <a:rPr lang="en-US" sz="1500" dirty="0" smtClean="0">
                <a:sym typeface="Wingdings"/>
              </a:rPr>
              <a:t> mixer les </a:t>
            </a:r>
            <a:r>
              <a:rPr lang="en-US" sz="1500" dirty="0" err="1" smtClean="0">
                <a:sym typeface="Wingdings"/>
              </a:rPr>
              <a:t>deux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osc</a:t>
            </a:r>
            <a:r>
              <a:rPr lang="en-US" sz="1500" dirty="0" smtClean="0">
                <a:sym typeface="Wingdings"/>
              </a:rPr>
              <a:t> + les 2 </a:t>
            </a:r>
            <a:r>
              <a:rPr lang="en-US" sz="1500" dirty="0" err="1" smtClean="0">
                <a:sym typeface="Wingdings"/>
              </a:rPr>
              <a:t>effets</a:t>
            </a:r>
            <a:endParaRPr lang="en-US" sz="1500" dirty="0" smtClean="0">
              <a:sym typeface="Wingdings"/>
            </a:endParaRPr>
          </a:p>
          <a:p>
            <a:pPr marL="177800" lvl="1" indent="-177800">
              <a:buNone/>
            </a:pPr>
            <a:endParaRPr lang="en-US" sz="1500" dirty="0" smtClean="0">
              <a:sym typeface="Wingdings"/>
            </a:endParaRPr>
          </a:p>
          <a:p>
            <a:pPr marL="177800" lvl="1" indent="-177800">
              <a:buNone/>
            </a:pPr>
            <a:r>
              <a:rPr lang="en-US" sz="1500" dirty="0" smtClean="0">
                <a:sym typeface="Wingdings"/>
              </a:rPr>
              <a:t>4. </a:t>
            </a:r>
            <a:r>
              <a:rPr lang="en-US" sz="1500" dirty="0" err="1" smtClean="0">
                <a:sym typeface="Wingdings"/>
              </a:rPr>
              <a:t>Générer</a:t>
            </a:r>
            <a:r>
              <a:rPr lang="en-US" sz="1500" dirty="0" smtClean="0">
                <a:sym typeface="Wingdings"/>
              </a:rPr>
              <a:t> des notes </a:t>
            </a:r>
            <a:r>
              <a:rPr lang="en-US" sz="1500" dirty="0" err="1" smtClean="0">
                <a:sym typeface="Wingdings"/>
              </a:rPr>
              <a:t>aléatoirement</a:t>
            </a:r>
            <a:endParaRPr lang="en-US" sz="1500" dirty="0" smtClean="0">
              <a:sym typeface="Wingdings"/>
            </a:endParaRPr>
          </a:p>
          <a:p>
            <a:pPr marL="177800" lvl="1" indent="-177800">
              <a:buNone/>
            </a:pPr>
            <a:r>
              <a:rPr lang="en-US" sz="1500" dirty="0" smtClean="0">
                <a:sym typeface="Wingdings"/>
              </a:rPr>
              <a:t>5. </a:t>
            </a:r>
            <a:r>
              <a:rPr lang="en-US" sz="1500" dirty="0" err="1" smtClean="0">
                <a:sym typeface="Wingdings"/>
              </a:rPr>
              <a:t>Avoir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une</a:t>
            </a:r>
            <a:r>
              <a:rPr lang="en-US" sz="1500" dirty="0" smtClean="0">
                <a:sym typeface="Wingdings"/>
              </a:rPr>
              <a:t> interface de </a:t>
            </a:r>
            <a:r>
              <a:rPr lang="en-US" sz="1500" dirty="0" err="1" smtClean="0">
                <a:sym typeface="Wingdings"/>
              </a:rPr>
              <a:t>commande</a:t>
            </a:r>
            <a:r>
              <a:rPr lang="en-US" sz="1500" dirty="0" smtClean="0">
                <a:sym typeface="Wingdings"/>
              </a:rPr>
              <a:t> clavier (Do, </a:t>
            </a:r>
            <a:r>
              <a:rPr lang="en-US" sz="1500" dirty="0" err="1" smtClean="0">
                <a:sym typeface="Wingdings"/>
              </a:rPr>
              <a:t>Ré</a:t>
            </a:r>
            <a:r>
              <a:rPr lang="en-US" sz="1500" dirty="0" smtClean="0">
                <a:sym typeface="Wingdings"/>
              </a:rPr>
              <a:t>, </a:t>
            </a:r>
            <a:r>
              <a:rPr lang="en-US" sz="1500" dirty="0" smtClean="0">
                <a:sym typeface="Wingdings"/>
              </a:rPr>
              <a:t>Mi…) </a:t>
            </a:r>
            <a:endParaRPr lang="en-US" sz="1500" dirty="0" smtClean="0">
              <a:sym typeface="Wingdings"/>
            </a:endParaRPr>
          </a:p>
          <a:p>
            <a:pPr marL="177800" lvl="1" indent="-177800">
              <a:buNone/>
            </a:pPr>
            <a:r>
              <a:rPr lang="en-US" sz="1500" dirty="0" smtClean="0">
                <a:sym typeface="Wingdings"/>
              </a:rPr>
              <a:t>6. </a:t>
            </a:r>
            <a:r>
              <a:rPr lang="en-US" sz="1500" dirty="0" err="1" smtClean="0">
                <a:sym typeface="Wingdings"/>
              </a:rPr>
              <a:t>Avoir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une</a:t>
            </a:r>
            <a:r>
              <a:rPr lang="en-US" sz="1500" dirty="0" smtClean="0">
                <a:sym typeface="Wingdings"/>
              </a:rPr>
              <a:t> interface de </a:t>
            </a:r>
            <a:r>
              <a:rPr lang="en-US" sz="1500" dirty="0" err="1" smtClean="0">
                <a:sym typeface="Wingdings"/>
              </a:rPr>
              <a:t>commande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interacteurs</a:t>
            </a:r>
            <a:r>
              <a:rPr lang="en-US" sz="1500" dirty="0" smtClean="0">
                <a:sym typeface="Wingdings"/>
              </a:rPr>
              <a:t> (</a:t>
            </a:r>
            <a:r>
              <a:rPr lang="en-US" sz="1500" dirty="0" err="1" smtClean="0">
                <a:sym typeface="Wingdings"/>
              </a:rPr>
              <a:t>boutons</a:t>
            </a:r>
            <a:r>
              <a:rPr lang="en-US" sz="1500" dirty="0" smtClean="0">
                <a:sym typeface="Wingdings"/>
              </a:rPr>
              <a:t> </a:t>
            </a:r>
            <a:r>
              <a:rPr lang="en-US" sz="1500" dirty="0" err="1" smtClean="0">
                <a:sym typeface="Wingdings"/>
              </a:rPr>
              <a:t>réels</a:t>
            </a:r>
            <a:r>
              <a:rPr lang="en-US" sz="1500" dirty="0" smtClean="0">
                <a:sym typeface="Wingdings"/>
              </a:rPr>
              <a:t>, </a:t>
            </a:r>
            <a:r>
              <a:rPr lang="en-US" sz="1500" dirty="0" err="1" smtClean="0">
                <a:sym typeface="Wingdings"/>
              </a:rPr>
              <a:t>Arduino</a:t>
            </a:r>
            <a:r>
              <a:rPr lang="en-US" sz="1500" dirty="0" smtClean="0">
                <a:sym typeface="Wingdings"/>
              </a:rPr>
              <a:t>) </a:t>
            </a:r>
          </a:p>
          <a:p>
            <a:pPr marL="177800" lvl="1" indent="-177800">
              <a:buNone/>
            </a:pPr>
            <a:endParaRPr lang="en-US" sz="1500" dirty="0" smtClean="0">
              <a:sym typeface="Wingdings"/>
            </a:endParaRPr>
          </a:p>
          <a:p>
            <a:pPr marL="177800" lvl="1" indent="-177800">
              <a:buFont typeface="Wingdings" charset="2"/>
              <a:buChar char="§"/>
            </a:pPr>
            <a:endParaRPr lang="en-US" sz="1500" dirty="0" smtClean="0">
              <a:sym typeface="Wingdings"/>
            </a:endParaRPr>
          </a:p>
          <a:p>
            <a:pPr marL="342900" lvl="1" indent="-342900">
              <a:buNone/>
            </a:pPr>
            <a:endParaRPr lang="en-US" sz="1500" dirty="0" smtClean="0">
              <a:sym typeface="Wingdings"/>
            </a:endParaRPr>
          </a:p>
          <a:p>
            <a:pPr marL="342900" lvl="1" indent="-342900">
              <a:buAutoNum type="arabicPeriod"/>
            </a:pPr>
            <a:endParaRPr lang="en-US" sz="8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9795" y="14139"/>
            <a:ext cx="9019137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3.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Expander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2 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osc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+ FX + table de mixage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96633" y="4296833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MOTEUR AUDIO </a:t>
            </a:r>
            <a:endParaRPr lang="fr-FR" dirty="0"/>
          </a:p>
        </p:txBody>
      </p:sp>
      <p:pic>
        <p:nvPicPr>
          <p:cNvPr id="25" name="Image 24" descr="images.jpeg"/>
          <p:cNvPicPr>
            <a:picLocks noChangeAspect="1"/>
          </p:cNvPicPr>
          <p:nvPr/>
        </p:nvPicPr>
        <p:blipFill>
          <a:blip r:embed="rId2"/>
          <a:srcRect b="48438"/>
          <a:stretch>
            <a:fillRect/>
          </a:stretch>
        </p:blipFill>
        <p:spPr>
          <a:xfrm>
            <a:off x="1981200" y="4766734"/>
            <a:ext cx="3438769" cy="1524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09033" y="5003800"/>
            <a:ext cx="15875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OSC 1 : Sinus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83633" y="5740400"/>
            <a:ext cx="15875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OSC 2 : Carré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554132" y="4910668"/>
            <a:ext cx="15875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FX 1 : Delay 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520267" y="5825066"/>
            <a:ext cx="15875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FX 2 : </a:t>
            </a:r>
            <a:r>
              <a:rPr lang="fr-FR" dirty="0" err="1" smtClean="0"/>
              <a:t>Reverb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" name="Image 29" descr="index.png"/>
          <p:cNvPicPr>
            <a:picLocks noChangeAspect="1"/>
          </p:cNvPicPr>
          <p:nvPr/>
        </p:nvPicPr>
        <p:blipFill>
          <a:blip r:embed="rId3"/>
          <a:srcRect l="5056" t="8865" r="3652" b="10284"/>
          <a:stretch>
            <a:fillRect/>
          </a:stretch>
        </p:blipFill>
        <p:spPr>
          <a:xfrm>
            <a:off x="7387167" y="4775199"/>
            <a:ext cx="2039612" cy="715433"/>
          </a:xfrm>
          <a:prstGeom prst="rect">
            <a:avLst/>
          </a:prstGeom>
        </p:spPr>
      </p:pic>
      <p:pic>
        <p:nvPicPr>
          <p:cNvPr id="32" name="Image 31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5" y="5621867"/>
            <a:ext cx="1617785" cy="914400"/>
          </a:xfrm>
          <a:prstGeom prst="rect">
            <a:avLst/>
          </a:prstGeom>
        </p:spPr>
      </p:pic>
      <p:pic>
        <p:nvPicPr>
          <p:cNvPr id="33" name="Image 32" descr="index.jpeg"/>
          <p:cNvPicPr>
            <a:picLocks noChangeAspect="1"/>
          </p:cNvPicPr>
          <p:nvPr/>
        </p:nvPicPr>
        <p:blipFill>
          <a:blip r:embed="rId5"/>
          <a:srcRect t="54124" r="84363"/>
          <a:stretch>
            <a:fillRect/>
          </a:stretch>
        </p:blipFill>
        <p:spPr>
          <a:xfrm>
            <a:off x="8087784" y="3475566"/>
            <a:ext cx="514350" cy="1130300"/>
          </a:xfrm>
          <a:prstGeom prst="rect">
            <a:avLst/>
          </a:prstGeom>
        </p:spPr>
      </p:pic>
      <p:pic>
        <p:nvPicPr>
          <p:cNvPr id="35" name="Image 34" descr="images.jpeg"/>
          <p:cNvPicPr>
            <a:picLocks noChangeAspect="1"/>
          </p:cNvPicPr>
          <p:nvPr/>
        </p:nvPicPr>
        <p:blipFill>
          <a:blip r:embed="rId6"/>
          <a:srcRect l="7769" t="8209" r="9363" b="6219"/>
          <a:stretch>
            <a:fillRect/>
          </a:stretch>
        </p:blipFill>
        <p:spPr>
          <a:xfrm>
            <a:off x="626533" y="3843866"/>
            <a:ext cx="1249128" cy="1032933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397933" y="3331633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INTERFACE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478867" y="3306233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GUI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028267" y="3856567"/>
            <a:ext cx="15875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Mixage</a:t>
            </a:r>
            <a:endParaRPr lang="fr-FR" dirty="0"/>
          </a:p>
        </p:txBody>
      </p:sp>
      <p:pic>
        <p:nvPicPr>
          <p:cNvPr id="39" name="Image 38" descr="index.png"/>
          <p:cNvPicPr>
            <a:picLocks noChangeAspect="1"/>
          </p:cNvPicPr>
          <p:nvPr/>
        </p:nvPicPr>
        <p:blipFill>
          <a:blip r:embed="rId7"/>
          <a:srcRect b="75333"/>
          <a:stretch>
            <a:fillRect/>
          </a:stretch>
        </p:blipFill>
        <p:spPr>
          <a:xfrm>
            <a:off x="8710084" y="-469900"/>
            <a:ext cx="4254500" cy="46990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8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142997"/>
            <a:ext cx="8229600" cy="48090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b="1" dirty="0" smtClean="0"/>
              <a:t>Patch 1er </a:t>
            </a:r>
            <a:r>
              <a:rPr lang="en-US" sz="1500" b="1" dirty="0" err="1" smtClean="0"/>
              <a:t>oscillateur</a:t>
            </a:r>
            <a:r>
              <a:rPr lang="en-US" sz="1500" b="1" dirty="0" smtClean="0"/>
              <a:t> </a:t>
            </a:r>
          </a:p>
          <a:p>
            <a:r>
              <a:rPr lang="en-US" sz="1500" dirty="0" smtClean="0"/>
              <a:t>Expander : [</a:t>
            </a:r>
            <a:r>
              <a:rPr lang="en-US" sz="1500" dirty="0" err="1" smtClean="0"/>
              <a:t>osc</a:t>
            </a:r>
            <a:r>
              <a:rPr lang="en-US" sz="1500" dirty="0" smtClean="0"/>
              <a:t>~]</a:t>
            </a:r>
          </a:p>
          <a:p>
            <a:r>
              <a:rPr lang="en-US" sz="1500" dirty="0" err="1" smtClean="0"/>
              <a:t>Opérateurs</a:t>
            </a:r>
            <a:r>
              <a:rPr lang="en-US" sz="1500" dirty="0" smtClean="0"/>
              <a:t> </a:t>
            </a:r>
            <a:r>
              <a:rPr lang="en-US" sz="1500" dirty="0" err="1" smtClean="0"/>
              <a:t>mathématiques</a:t>
            </a:r>
            <a:r>
              <a:rPr lang="en-US" sz="1500" dirty="0" smtClean="0"/>
              <a:t> : [+],[*],[-],[/]</a:t>
            </a:r>
          </a:p>
          <a:p>
            <a:pPr>
              <a:buNone/>
            </a:pPr>
            <a:r>
              <a:rPr lang="en-US" sz="1500" dirty="0" smtClean="0"/>
              <a:t>(</a:t>
            </a:r>
            <a:r>
              <a:rPr lang="en-US" sz="1500" dirty="0" err="1" smtClean="0"/>
              <a:t>ajouter</a:t>
            </a:r>
            <a:r>
              <a:rPr lang="en-US" sz="1500" dirty="0" smtClean="0"/>
              <a:t> ~ </a:t>
            </a:r>
            <a:r>
              <a:rPr lang="en-US" sz="1500" dirty="0" err="1" smtClean="0"/>
              <a:t>si</a:t>
            </a:r>
            <a:r>
              <a:rPr lang="en-US" sz="1500" dirty="0" smtClean="0"/>
              <a:t> signal audio)</a:t>
            </a:r>
          </a:p>
          <a:p>
            <a:pPr>
              <a:buFontTx/>
              <a:buChar char="•"/>
            </a:pPr>
            <a:r>
              <a:rPr lang="en-US" sz="1500" dirty="0" smtClean="0"/>
              <a:t>Mute et volume</a:t>
            </a:r>
          </a:p>
          <a:p>
            <a:pPr>
              <a:buFontTx/>
              <a:buChar char="•"/>
            </a:pPr>
            <a:r>
              <a:rPr lang="en-US" sz="1500" dirty="0" smtClean="0"/>
              <a:t>patch : [pd Nom]</a:t>
            </a:r>
          </a:p>
          <a:p>
            <a:pPr>
              <a:buFontTx/>
              <a:buChar char="•"/>
            </a:pPr>
            <a:endParaRPr lang="en-US" sz="1500" dirty="0" smtClean="0"/>
          </a:p>
          <a:p>
            <a:pPr>
              <a:buNone/>
            </a:pPr>
            <a:r>
              <a:rPr lang="en-US" sz="1500" b="1" dirty="0" smtClean="0"/>
              <a:t>Patch Graphical User Interface – en </a:t>
            </a:r>
            <a:r>
              <a:rPr lang="en-US" sz="1500" b="1" dirty="0" err="1" smtClean="0"/>
              <a:t>parallèle</a:t>
            </a:r>
            <a:r>
              <a:rPr lang="en-US" sz="1500" b="1" dirty="0" smtClean="0"/>
              <a:t> </a:t>
            </a:r>
          </a:p>
          <a:p>
            <a:pPr>
              <a:buFontTx/>
              <a:buChar char="•"/>
            </a:pPr>
            <a:r>
              <a:rPr lang="en-US" sz="1500" dirty="0" smtClean="0"/>
              <a:t>[</a:t>
            </a:r>
            <a:r>
              <a:rPr lang="en-US" sz="1500" dirty="0" err="1" smtClean="0"/>
              <a:t>tabwrite</a:t>
            </a:r>
            <a:r>
              <a:rPr lang="en-US" sz="1500" dirty="0" smtClean="0"/>
              <a:t>~] : </a:t>
            </a:r>
            <a:r>
              <a:rPr lang="en-US" sz="1500" dirty="0" err="1" smtClean="0"/>
              <a:t>visualisation</a:t>
            </a:r>
            <a:r>
              <a:rPr lang="en-US" sz="1500" dirty="0" smtClean="0"/>
              <a:t> signal audio</a:t>
            </a:r>
          </a:p>
          <a:p>
            <a:pPr>
              <a:buFontTx/>
              <a:buChar char="•"/>
            </a:pPr>
            <a:r>
              <a:rPr lang="en-US" sz="1500" dirty="0" smtClean="0"/>
              <a:t>[metro]  </a:t>
            </a:r>
          </a:p>
          <a:p>
            <a:pPr>
              <a:buFontTx/>
              <a:buChar char="•"/>
            </a:pPr>
            <a:r>
              <a:rPr lang="en-US" sz="1500" dirty="0" smtClean="0"/>
              <a:t>Envoi de </a:t>
            </a:r>
            <a:r>
              <a:rPr lang="en-US" sz="1500" dirty="0" err="1" smtClean="0"/>
              <a:t>données</a:t>
            </a:r>
            <a:r>
              <a:rPr lang="en-US" sz="1500" dirty="0" smtClean="0"/>
              <a:t> sans patch chord </a:t>
            </a:r>
          </a:p>
          <a:p>
            <a:pPr lvl="1">
              <a:buFontTx/>
              <a:buChar char="•"/>
            </a:pPr>
            <a:r>
              <a:rPr lang="en-US" sz="1500" dirty="0" smtClean="0"/>
              <a:t>[send~] et [receive~]</a:t>
            </a:r>
          </a:p>
          <a:p>
            <a:pPr lvl="1">
              <a:buFontTx/>
              <a:buChar char="•"/>
            </a:pPr>
            <a:r>
              <a:rPr lang="en-US" sz="1500" dirty="0" err="1" smtClean="0"/>
              <a:t>Clic-droit</a:t>
            </a:r>
            <a:r>
              <a:rPr lang="en-US" sz="1500" dirty="0" smtClean="0"/>
              <a:t> / </a:t>
            </a:r>
            <a:r>
              <a:rPr lang="en-US" sz="1500" dirty="0" err="1" smtClean="0"/>
              <a:t>propriété</a:t>
            </a:r>
            <a:r>
              <a:rPr lang="en-US" sz="1500" dirty="0" smtClean="0"/>
              <a:t> / </a:t>
            </a:r>
            <a:r>
              <a:rPr lang="en-US" sz="1500" dirty="0" err="1" smtClean="0"/>
              <a:t>Symbole</a:t>
            </a:r>
            <a:r>
              <a:rPr lang="en-US" sz="1500" dirty="0" smtClean="0"/>
              <a:t> envoi/</a:t>
            </a:r>
            <a:r>
              <a:rPr lang="en-US" sz="1500" dirty="0" err="1" smtClean="0"/>
              <a:t>réception</a:t>
            </a:r>
            <a:endParaRPr lang="en-US" sz="1500" dirty="0" smtClean="0"/>
          </a:p>
          <a:p>
            <a:pPr lvl="1">
              <a:buFontTx/>
              <a:buChar char="•"/>
            </a:pPr>
            <a:r>
              <a:rPr lang="en-US" sz="1500" dirty="0" smtClean="0"/>
              <a:t>On </a:t>
            </a:r>
            <a:r>
              <a:rPr lang="en-US" sz="1500" dirty="0" err="1" smtClean="0"/>
              <a:t>peut</a:t>
            </a:r>
            <a:r>
              <a:rPr lang="en-US" sz="1500" dirty="0" smtClean="0"/>
              <a:t> </a:t>
            </a:r>
            <a:r>
              <a:rPr lang="en-US" sz="1500" dirty="0" err="1" smtClean="0"/>
              <a:t>vite</a:t>
            </a:r>
            <a:r>
              <a:rPr lang="en-US" sz="1500" dirty="0" smtClean="0"/>
              <a:t> </a:t>
            </a:r>
            <a:r>
              <a:rPr lang="en-US" sz="1500" dirty="0" err="1" smtClean="0"/>
              <a:t>s’y</a:t>
            </a:r>
            <a:r>
              <a:rPr lang="en-US" sz="1500" dirty="0" smtClean="0"/>
              <a:t> </a:t>
            </a:r>
            <a:r>
              <a:rPr lang="en-US" sz="1500" dirty="0" err="1" smtClean="0"/>
              <a:t>perdre</a:t>
            </a:r>
            <a:r>
              <a:rPr lang="en-US" sz="1500" dirty="0" smtClean="0"/>
              <a:t> en </a:t>
            </a:r>
            <a:r>
              <a:rPr lang="en-US" sz="1500" dirty="0" err="1" smtClean="0"/>
              <a:t>masquant</a:t>
            </a:r>
            <a:r>
              <a:rPr lang="en-US" sz="1500" dirty="0" smtClean="0"/>
              <a:t> </a:t>
            </a:r>
            <a:r>
              <a:rPr lang="en-US" sz="1500" dirty="0" err="1" smtClean="0"/>
              <a:t>cette</a:t>
            </a:r>
            <a:r>
              <a:rPr lang="en-US" sz="1500" dirty="0" smtClean="0"/>
              <a:t> info.</a:t>
            </a:r>
          </a:p>
          <a:p>
            <a:pPr lvl="1">
              <a:buNone/>
            </a:pPr>
            <a:r>
              <a:rPr lang="en-US" sz="1500" dirty="0" err="1" smtClean="0"/>
              <a:t>Réserver</a:t>
            </a:r>
            <a:r>
              <a:rPr lang="en-US" sz="1500" dirty="0" smtClean="0"/>
              <a:t> </a:t>
            </a:r>
            <a:r>
              <a:rPr lang="en-US" sz="1500" dirty="0" err="1" smtClean="0"/>
              <a:t>ça</a:t>
            </a:r>
            <a:r>
              <a:rPr lang="en-US" sz="1500" dirty="0" smtClean="0"/>
              <a:t> </a:t>
            </a:r>
            <a:r>
              <a:rPr lang="en-US" sz="1500" dirty="0" err="1" smtClean="0"/>
              <a:t>à</a:t>
            </a:r>
            <a:r>
              <a:rPr lang="en-US" sz="1500" dirty="0" smtClean="0"/>
              <a:t> la GUI pour la simplifier</a:t>
            </a:r>
            <a:r>
              <a:rPr lang="en-US" sz="1100" dirty="0" smtClean="0"/>
              <a:t>.  </a:t>
            </a:r>
          </a:p>
          <a:p>
            <a:pPr>
              <a:buFontTx/>
              <a:buChar char="•"/>
            </a:pPr>
            <a:r>
              <a:rPr lang="en-US" sz="1500" dirty="0" smtClean="0"/>
              <a:t>[</a:t>
            </a:r>
            <a:r>
              <a:rPr lang="en-US" sz="1500" dirty="0" err="1" smtClean="0"/>
              <a:t>loadbang</a:t>
            </a:r>
            <a:r>
              <a:rPr lang="en-US" sz="1500" dirty="0" smtClean="0"/>
              <a:t>]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500" b="1" dirty="0" smtClean="0"/>
              <a:t>Patch Conditions </a:t>
            </a:r>
            <a:r>
              <a:rPr lang="en-US" sz="1500" b="1" dirty="0" err="1" smtClean="0"/>
              <a:t>Initiales</a:t>
            </a:r>
            <a:r>
              <a:rPr lang="en-US" sz="1500" b="1" dirty="0" smtClean="0"/>
              <a:t> – en </a:t>
            </a:r>
            <a:r>
              <a:rPr lang="en-US" sz="1500" b="1" dirty="0" err="1" smtClean="0"/>
              <a:t>parallèle</a:t>
            </a:r>
            <a:endParaRPr lang="en-US" sz="1500" b="1" dirty="0" smtClean="0"/>
          </a:p>
          <a:p>
            <a:pPr>
              <a:buNone/>
            </a:pPr>
            <a:r>
              <a:rPr lang="en-US" sz="1500" dirty="0" smtClean="0">
                <a:sym typeface="Wingdings"/>
              </a:rPr>
              <a:t>Pour </a:t>
            </a:r>
            <a:r>
              <a:rPr lang="en-US" sz="1500" dirty="0" err="1" smtClean="0">
                <a:sym typeface="Wingdings"/>
              </a:rPr>
              <a:t>s’assurer</a:t>
            </a:r>
            <a:r>
              <a:rPr lang="en-US" sz="1500" dirty="0" smtClean="0">
                <a:sym typeface="Wingdings"/>
              </a:rPr>
              <a:t> de </a:t>
            </a:r>
            <a:r>
              <a:rPr lang="en-US" sz="1500" dirty="0" err="1" smtClean="0">
                <a:sym typeface="Wingdings"/>
              </a:rPr>
              <a:t>l’état</a:t>
            </a:r>
            <a:r>
              <a:rPr lang="en-US" sz="1500" dirty="0" smtClean="0">
                <a:sym typeface="Wingdings"/>
              </a:rPr>
              <a:t> des variables au </a:t>
            </a:r>
            <a:r>
              <a:rPr lang="en-US" sz="1500" dirty="0" err="1" smtClean="0">
                <a:sym typeface="Wingdings"/>
              </a:rPr>
              <a:t>démarrage</a:t>
            </a:r>
            <a:r>
              <a:rPr lang="en-US" sz="1500" dirty="0" smtClean="0">
                <a:sym typeface="Wingdings"/>
              </a:rPr>
              <a:t> du patch  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endParaRPr lang="en-US" sz="1500" dirty="0" smtClean="0"/>
          </a:p>
          <a:p>
            <a:pPr lvl="1">
              <a:buNone/>
            </a:pPr>
            <a:endParaRPr lang="en-US" sz="1500" dirty="0" smtClean="0"/>
          </a:p>
          <a:p>
            <a:pPr lvl="1">
              <a:buNone/>
            </a:pPr>
            <a:endParaRPr lang="en-US" sz="15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9796" y="1413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4. 1</a:t>
            </a:r>
            <a:r>
              <a:rPr kumimoji="0" lang="fr-FR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er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oscillateur : sinus, GUI et CI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pic>
        <p:nvPicPr>
          <p:cNvPr id="8" name="Image 7" descr="Capture d’écran 2017-03-25 à 16.56.29.png"/>
          <p:cNvPicPr>
            <a:picLocks noChangeAspect="1"/>
          </p:cNvPicPr>
          <p:nvPr/>
        </p:nvPicPr>
        <p:blipFill>
          <a:blip r:embed="rId2"/>
          <a:srcRect t="12778"/>
          <a:stretch>
            <a:fillRect/>
          </a:stretch>
        </p:blipFill>
        <p:spPr>
          <a:xfrm>
            <a:off x="4864100" y="876300"/>
            <a:ext cx="4279900" cy="1993900"/>
          </a:xfrm>
          <a:prstGeom prst="rect">
            <a:avLst/>
          </a:prstGeom>
        </p:spPr>
      </p:pic>
      <p:pic>
        <p:nvPicPr>
          <p:cNvPr id="10" name="Image 9" descr="Capture d’écran 2017-03-25 à 17.20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2874496"/>
            <a:ext cx="1866900" cy="1894354"/>
          </a:xfrm>
          <a:prstGeom prst="rect">
            <a:avLst/>
          </a:prstGeom>
        </p:spPr>
      </p:pic>
      <p:pic>
        <p:nvPicPr>
          <p:cNvPr id="11" name="Image 10" descr="Capture d’écran 2017-03-25 à 17.22.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4997450"/>
            <a:ext cx="1828800" cy="11557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 smtClean="0"/>
              <a:t>9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1885</Words>
  <Application>Microsoft Macintosh PowerPoint</Application>
  <PresentationFormat>Présentation à l'écran (4:3)</PresentationFormat>
  <Paragraphs>323</Paragraphs>
  <Slides>24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Partie 1 : Pure Data</vt:lpstr>
      <vt:lpstr>1. Introduction</vt:lpstr>
      <vt:lpstr>1. Introduction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Buchheit</dc:creator>
  <cp:lastModifiedBy>Olivier Buchheit</cp:lastModifiedBy>
  <cp:revision>321</cp:revision>
  <cp:lastPrinted>2016-06-21T11:35:45Z</cp:lastPrinted>
  <dcterms:created xsi:type="dcterms:W3CDTF">2017-04-03T11:01:42Z</dcterms:created>
  <dcterms:modified xsi:type="dcterms:W3CDTF">2017-04-03T11:44:38Z</dcterms:modified>
</cp:coreProperties>
</file>