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319" r:id="rId3"/>
    <p:sldId id="290" r:id="rId4"/>
    <p:sldId id="291" r:id="rId5"/>
    <p:sldId id="320" r:id="rId6"/>
    <p:sldId id="321" r:id="rId7"/>
    <p:sldId id="327" r:id="rId8"/>
    <p:sldId id="328" r:id="rId9"/>
    <p:sldId id="322" r:id="rId10"/>
    <p:sldId id="323" r:id="rId11"/>
    <p:sldId id="324" r:id="rId12"/>
    <p:sldId id="325" r:id="rId13"/>
    <p:sldId id="331" r:id="rId14"/>
    <p:sldId id="330" r:id="rId15"/>
    <p:sldId id="326" r:id="rId16"/>
    <p:sldId id="329" r:id="rId17"/>
    <p:sldId id="332" r:id="rId18"/>
    <p:sldId id="333" r:id="rId19"/>
    <p:sldId id="334" r:id="rId20"/>
    <p:sldId id="336" r:id="rId21"/>
    <p:sldId id="335" r:id="rId22"/>
    <p:sldId id="337" r:id="rId23"/>
    <p:sldId id="338" r:id="rId24"/>
    <p:sldId id="339" r:id="rId25"/>
    <p:sldId id="340" r:id="rId26"/>
    <p:sldId id="341" r:id="rId27"/>
    <p:sldId id="342" r:id="rId28"/>
    <p:sldId id="343" r:id="rId29"/>
    <p:sldId id="345" r:id="rId30"/>
    <p:sldId id="344" r:id="rId31"/>
    <p:sldId id="346" r:id="rId32"/>
    <p:sldId id="347" r:id="rId33"/>
    <p:sldId id="349" r:id="rId34"/>
    <p:sldId id="348" r:id="rId35"/>
    <p:sldId id="350" r:id="rId36"/>
    <p:sldId id="351" r:id="rId37"/>
    <p:sldId id="352" r:id="rId38"/>
    <p:sldId id="353" r:id="rId39"/>
    <p:sldId id="354" r:id="rId40"/>
    <p:sldId id="355" r:id="rId4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54" autoAdjust="0"/>
    <p:restoredTop sz="94689" autoAdjust="0"/>
  </p:normalViewPr>
  <p:slideViewPr>
    <p:cSldViewPr>
      <p:cViewPr varScale="1">
        <p:scale>
          <a:sx n="87" d="100"/>
          <a:sy n="87" d="100"/>
        </p:scale>
        <p:origin x="83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148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EC16C-9B5E-4308-BA89-B1D02649316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2073-B538-4112-BF69-2977FBC3247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CD7DD-5C38-49E4-BE45-19ED9037EFB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E7773-A3AB-4C38-90B3-6AFF102B1FC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6430F-9108-4942-AE2F-8CFC3D4303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8313A-DB84-40D6-9945-0B43751CB39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33759-DCA1-4B8E-9D39-DB691E9D282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61A08-99FC-438C-9FFE-DFA85EA04C5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A0229-EC37-49BA-A842-5C4CA00B294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10EE6-28BE-4E29-B19C-226ECE0B594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9DB76-0537-436C-8694-9E43D238C39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FC64513-2940-4C59-AC49-32C547C3AF4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spberrypi-france.fr/premiere-utilisation-raspberry-pi/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onerkebab.fr/wiki/doku.php/wiki:tutoriels:raspberry:raspberry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nerkebab.fr/wiki/doku.php/wiki:tutoriels:raspberry:raspberry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879812" y="404664"/>
            <a:ext cx="34321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b="1" cap="all" dirty="0" smtClean="0">
                <a:solidFill>
                  <a:schemeClr val="tx2"/>
                </a:solidFill>
              </a:rPr>
              <a:t>Tutoriel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956398" y="1556792"/>
            <a:ext cx="779206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000" b="1" cap="all" dirty="0" smtClean="0">
                <a:solidFill>
                  <a:schemeClr val="tx2"/>
                </a:solidFill>
              </a:rPr>
              <a:t>Comment Fabriquer </a:t>
            </a:r>
            <a:br>
              <a:rPr lang="fr-FR" sz="4000" b="1" cap="all" dirty="0" smtClean="0">
                <a:solidFill>
                  <a:schemeClr val="tx2"/>
                </a:solidFill>
              </a:rPr>
            </a:br>
            <a:r>
              <a:rPr lang="fr-FR" sz="4000" b="1" cap="all" dirty="0" smtClean="0">
                <a:solidFill>
                  <a:schemeClr val="tx2"/>
                </a:solidFill>
              </a:rPr>
              <a:t>une affiche interactive ?</a:t>
            </a:r>
            <a:endParaRPr lang="fr-FR" sz="4000" dirty="0">
              <a:solidFill>
                <a:schemeClr val="tx2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5576" y="1124744"/>
            <a:ext cx="7992888" cy="25314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31" y="3851535"/>
            <a:ext cx="3432162" cy="257412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714" y="3770444"/>
            <a:ext cx="2052228" cy="2736304"/>
          </a:xfrm>
          <a:prstGeom prst="rect">
            <a:avLst/>
          </a:prstGeom>
        </p:spPr>
      </p:pic>
      <p:sp>
        <p:nvSpPr>
          <p:cNvPr id="6" name="Double flèche horizontale 5"/>
          <p:cNvSpPr/>
          <p:nvPr/>
        </p:nvSpPr>
        <p:spPr>
          <a:xfrm>
            <a:off x="4716016" y="4833156"/>
            <a:ext cx="1332148" cy="25202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976166" y="-8178"/>
            <a:ext cx="788487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 smtClean="0">
                <a:solidFill>
                  <a:srgbClr val="0070C0"/>
                </a:solidFill>
              </a:rPr>
              <a:t>Ensuite, il faut choisir la positions des boutons d’interaction</a:t>
            </a:r>
            <a:endParaRPr lang="fr-FR" sz="2800" dirty="0">
              <a:solidFill>
                <a:srgbClr val="0070C0"/>
              </a:solidFill>
            </a:endParaRPr>
          </a:p>
        </p:txBody>
      </p:sp>
      <p:sp>
        <p:nvSpPr>
          <p:cNvPr id="32" name="Flèche droite 31"/>
          <p:cNvSpPr/>
          <p:nvPr/>
        </p:nvSpPr>
        <p:spPr>
          <a:xfrm>
            <a:off x="270001" y="207846"/>
            <a:ext cx="432048" cy="3240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b="8642"/>
          <a:stretch/>
        </p:blipFill>
        <p:spPr>
          <a:xfrm>
            <a:off x="467544" y="1077518"/>
            <a:ext cx="3965634" cy="4879619"/>
          </a:xfrm>
          <a:prstGeom prst="rect">
            <a:avLst/>
          </a:prstGeom>
        </p:spPr>
      </p:pic>
      <p:sp>
        <p:nvSpPr>
          <p:cNvPr id="22" name="Rectangle à coins arrondis 21"/>
          <p:cNvSpPr/>
          <p:nvPr/>
        </p:nvSpPr>
        <p:spPr>
          <a:xfrm>
            <a:off x="1970666" y="2510898"/>
            <a:ext cx="360040" cy="252028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22"/>
          <p:cNvCxnSpPr>
            <a:stCxn id="22" idx="3"/>
            <a:endCxn id="26" idx="1"/>
          </p:cNvCxnSpPr>
          <p:nvPr/>
        </p:nvCxnSpPr>
        <p:spPr>
          <a:xfrm>
            <a:off x="2330706" y="2636912"/>
            <a:ext cx="4473542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à coins arrondis 25"/>
          <p:cNvSpPr/>
          <p:nvPr/>
        </p:nvSpPr>
        <p:spPr>
          <a:xfrm>
            <a:off x="6804248" y="2456892"/>
            <a:ext cx="1332148" cy="360040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Bouton</a:t>
            </a:r>
            <a:endParaRPr lang="fr-FR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à coins arrondis 34"/>
          <p:cNvSpPr/>
          <p:nvPr/>
        </p:nvSpPr>
        <p:spPr>
          <a:xfrm>
            <a:off x="1610626" y="2193076"/>
            <a:ext cx="360040" cy="252028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35"/>
          <p:cNvCxnSpPr>
            <a:stCxn id="35" idx="3"/>
            <a:endCxn id="26" idx="1"/>
          </p:cNvCxnSpPr>
          <p:nvPr/>
        </p:nvCxnSpPr>
        <p:spPr>
          <a:xfrm>
            <a:off x="1970666" y="2319090"/>
            <a:ext cx="4833582" cy="317822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à coins arrondis 36"/>
          <p:cNvSpPr/>
          <p:nvPr/>
        </p:nvSpPr>
        <p:spPr>
          <a:xfrm>
            <a:off x="1250586" y="1824354"/>
            <a:ext cx="360040" cy="252028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8" name="Connecteur droit 37"/>
          <p:cNvCxnSpPr>
            <a:stCxn id="37" idx="3"/>
            <a:endCxn id="26" idx="1"/>
          </p:cNvCxnSpPr>
          <p:nvPr/>
        </p:nvCxnSpPr>
        <p:spPr>
          <a:xfrm>
            <a:off x="1610626" y="1950368"/>
            <a:ext cx="5193622" cy="68654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à coins arrondis 38"/>
          <p:cNvSpPr/>
          <p:nvPr/>
        </p:nvSpPr>
        <p:spPr>
          <a:xfrm>
            <a:off x="796146" y="1468975"/>
            <a:ext cx="360040" cy="252028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39"/>
          <p:cNvCxnSpPr>
            <a:stCxn id="39" idx="3"/>
            <a:endCxn id="26" idx="1"/>
          </p:cNvCxnSpPr>
          <p:nvPr/>
        </p:nvCxnSpPr>
        <p:spPr>
          <a:xfrm>
            <a:off x="1156186" y="1594989"/>
            <a:ext cx="5648062" cy="1041923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à coins arrondis 40"/>
          <p:cNvSpPr/>
          <p:nvPr/>
        </p:nvSpPr>
        <p:spPr>
          <a:xfrm>
            <a:off x="3347864" y="1698339"/>
            <a:ext cx="360040" cy="252028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41"/>
          <p:cNvCxnSpPr>
            <a:stCxn id="41" idx="3"/>
            <a:endCxn id="26" idx="1"/>
          </p:cNvCxnSpPr>
          <p:nvPr/>
        </p:nvCxnSpPr>
        <p:spPr>
          <a:xfrm>
            <a:off x="3707904" y="1824353"/>
            <a:ext cx="3096344" cy="812559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à coins arrondis 42"/>
          <p:cNvSpPr/>
          <p:nvPr/>
        </p:nvSpPr>
        <p:spPr>
          <a:xfrm>
            <a:off x="756278" y="4779150"/>
            <a:ext cx="360040" cy="252028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43"/>
          <p:cNvCxnSpPr>
            <a:stCxn id="43" idx="3"/>
            <a:endCxn id="26" idx="1"/>
          </p:cNvCxnSpPr>
          <p:nvPr/>
        </p:nvCxnSpPr>
        <p:spPr>
          <a:xfrm flipV="1">
            <a:off x="1116318" y="2636912"/>
            <a:ext cx="5687930" cy="2268252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à coins arrondis 45"/>
          <p:cNvSpPr/>
          <p:nvPr/>
        </p:nvSpPr>
        <p:spPr>
          <a:xfrm>
            <a:off x="1908226" y="3743401"/>
            <a:ext cx="360040" cy="252028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46"/>
          <p:cNvCxnSpPr>
            <a:stCxn id="46" idx="3"/>
            <a:endCxn id="26" idx="1"/>
          </p:cNvCxnSpPr>
          <p:nvPr/>
        </p:nvCxnSpPr>
        <p:spPr>
          <a:xfrm flipV="1">
            <a:off x="2268266" y="2636912"/>
            <a:ext cx="4535982" cy="1232503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71500" y="6502773"/>
            <a:ext cx="4356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01/2018</a:t>
            </a:r>
            <a:r>
              <a:rPr lang="fr-FR" sz="1400" dirty="0" smtClean="0"/>
              <a:t> </a:t>
            </a:r>
            <a:r>
              <a:rPr lang="fr-FR" sz="1400" dirty="0"/>
              <a:t>: </a:t>
            </a:r>
            <a:r>
              <a:rPr lang="fr-FR" sz="1400" dirty="0" smtClean="0"/>
              <a:t>Projet Frac – BTS DG2 – Eva </a:t>
            </a:r>
            <a:r>
              <a:rPr lang="fr-FR" sz="1400" dirty="0" err="1" smtClean="0"/>
              <a:t>Simbor</a:t>
            </a:r>
            <a:r>
              <a:rPr lang="fr-FR" sz="1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599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27013" y="-3222"/>
            <a:ext cx="84134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u="sng" dirty="0" smtClean="0">
                <a:solidFill>
                  <a:srgbClr val="FF0000"/>
                </a:solidFill>
              </a:rPr>
              <a:t>5. Protocole de câblage de l’affiche (16 étapes)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789667" y="519998"/>
            <a:ext cx="81549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0070C0"/>
                </a:solidFill>
              </a:rPr>
              <a:t>Percer le recto de l’affiche à l’aide d’une aiguille/pointe de compas/stylo, afin de repérer la position des boutons 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1500" y="6502773"/>
            <a:ext cx="3852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01/2018</a:t>
            </a:r>
            <a:r>
              <a:rPr lang="fr-FR" sz="1400" dirty="0" smtClean="0"/>
              <a:t> </a:t>
            </a:r>
            <a:r>
              <a:rPr lang="fr-FR" sz="1400" dirty="0"/>
              <a:t>: </a:t>
            </a:r>
            <a:r>
              <a:rPr lang="fr-FR" sz="1400" dirty="0" smtClean="0"/>
              <a:t>Projet Frac – BTS DG2 </a:t>
            </a:r>
          </a:p>
        </p:txBody>
      </p:sp>
      <p:sp>
        <p:nvSpPr>
          <p:cNvPr id="22" name="Ellipse 21"/>
          <p:cNvSpPr/>
          <p:nvPr/>
        </p:nvSpPr>
        <p:spPr>
          <a:xfrm>
            <a:off x="241972" y="679906"/>
            <a:ext cx="547695" cy="5111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652" y="1557661"/>
            <a:ext cx="64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5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863588" y="56892"/>
            <a:ext cx="81549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dirty="0" smtClean="0">
                <a:solidFill>
                  <a:srgbClr val="0070C0"/>
                </a:solidFill>
              </a:rPr>
              <a:t>Repérer les positions des trous effectués précédemment sur le verso de l’affiche.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1500" y="6502773"/>
            <a:ext cx="3852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01/2018</a:t>
            </a:r>
            <a:r>
              <a:rPr lang="fr-FR" sz="1400" dirty="0" smtClean="0"/>
              <a:t> </a:t>
            </a:r>
            <a:r>
              <a:rPr lang="fr-FR" sz="1400" dirty="0"/>
              <a:t>: </a:t>
            </a:r>
            <a:r>
              <a:rPr lang="fr-FR" sz="1400" dirty="0" smtClean="0"/>
              <a:t>Projet Frac – BTS DG2 </a:t>
            </a:r>
          </a:p>
        </p:txBody>
      </p:sp>
      <p:sp>
        <p:nvSpPr>
          <p:cNvPr id="22" name="Ellipse 21"/>
          <p:cNvSpPr/>
          <p:nvPr/>
        </p:nvSpPr>
        <p:spPr>
          <a:xfrm>
            <a:off x="271983" y="278355"/>
            <a:ext cx="547695" cy="5111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2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b="15469"/>
          <a:stretch/>
        </p:blipFill>
        <p:spPr>
          <a:xfrm>
            <a:off x="2123728" y="931442"/>
            <a:ext cx="4800000" cy="540995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1500" y="6502773"/>
            <a:ext cx="4356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01/2018</a:t>
            </a:r>
            <a:r>
              <a:rPr lang="fr-FR" sz="1400" dirty="0" smtClean="0"/>
              <a:t> </a:t>
            </a:r>
            <a:r>
              <a:rPr lang="fr-FR" sz="1400" dirty="0"/>
              <a:t>: </a:t>
            </a:r>
            <a:r>
              <a:rPr lang="fr-FR" sz="1400" dirty="0" smtClean="0"/>
              <a:t>Projet Frac – BTS DG2 – Eva </a:t>
            </a:r>
            <a:r>
              <a:rPr lang="fr-FR" sz="1400" dirty="0" err="1" smtClean="0"/>
              <a:t>Simbor</a:t>
            </a:r>
            <a:r>
              <a:rPr lang="fr-FR" sz="1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09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863588" y="56892"/>
            <a:ext cx="81549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dirty="0" smtClean="0">
                <a:solidFill>
                  <a:srgbClr val="0070C0"/>
                </a:solidFill>
              </a:rPr>
              <a:t>Dessiner les fentes d’ouverture des boutons dans l’affiche nécessaires pour faire passer le scotch de cuivre du verso ver le recto de l’affiche.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1500" y="6502773"/>
            <a:ext cx="3852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01/2018</a:t>
            </a:r>
            <a:r>
              <a:rPr lang="fr-FR" sz="1400" dirty="0" smtClean="0"/>
              <a:t> </a:t>
            </a:r>
            <a:r>
              <a:rPr lang="fr-FR" sz="1400" dirty="0"/>
              <a:t>: </a:t>
            </a:r>
            <a:r>
              <a:rPr lang="fr-FR" sz="1400" dirty="0" smtClean="0"/>
              <a:t>Projet Frac – BTS DG2 </a:t>
            </a:r>
          </a:p>
        </p:txBody>
      </p:sp>
      <p:sp>
        <p:nvSpPr>
          <p:cNvPr id="22" name="Ellipse 21"/>
          <p:cNvSpPr/>
          <p:nvPr/>
        </p:nvSpPr>
        <p:spPr>
          <a:xfrm>
            <a:off x="271983" y="278355"/>
            <a:ext cx="547695" cy="5111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93" y="1808820"/>
            <a:ext cx="3514654" cy="313366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964" y="1808820"/>
            <a:ext cx="3672408" cy="314042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1500" y="6502773"/>
            <a:ext cx="4356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01/2018</a:t>
            </a:r>
            <a:r>
              <a:rPr lang="fr-FR" sz="1400" dirty="0" smtClean="0"/>
              <a:t> </a:t>
            </a:r>
            <a:r>
              <a:rPr lang="fr-FR" sz="1400" dirty="0"/>
              <a:t>: </a:t>
            </a:r>
            <a:r>
              <a:rPr lang="fr-FR" sz="1400" dirty="0" smtClean="0"/>
              <a:t>Projet Frac – BTS DG2 – Eva </a:t>
            </a:r>
            <a:r>
              <a:rPr lang="fr-FR" sz="1400" dirty="0" err="1" smtClean="0"/>
              <a:t>Simbor</a:t>
            </a:r>
            <a:r>
              <a:rPr lang="fr-FR" sz="1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507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699109" y="56892"/>
            <a:ext cx="826538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sz="2000" b="1" dirty="0" smtClean="0">
                <a:solidFill>
                  <a:srgbClr val="0070C0"/>
                </a:solidFill>
              </a:rPr>
              <a:t>Placer la position des pates de fixations pour les pinces du </a:t>
            </a:r>
            <a:r>
              <a:rPr lang="fr-FR" sz="2000" b="1" dirty="0" err="1" smtClean="0">
                <a:solidFill>
                  <a:srgbClr val="0070C0"/>
                </a:solidFill>
              </a:rPr>
              <a:t>makey-makey</a:t>
            </a:r>
            <a:r>
              <a:rPr lang="fr-FR" sz="2000" b="1" dirty="0" smtClean="0">
                <a:solidFill>
                  <a:srgbClr val="0070C0"/>
                </a:solidFill>
              </a:rPr>
              <a:t> : une pour la masse et les autres pour les boutons. Positionner ces pates tous les 1cm ou 1,5cm en bas à gauche du verso de l’affiche.</a:t>
            </a:r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1500" y="6502773"/>
            <a:ext cx="3852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01/2018</a:t>
            </a:r>
            <a:r>
              <a:rPr lang="fr-FR" sz="1400" dirty="0" smtClean="0"/>
              <a:t> </a:t>
            </a:r>
            <a:r>
              <a:rPr lang="fr-FR" sz="1400" dirty="0"/>
              <a:t>: </a:t>
            </a:r>
            <a:r>
              <a:rPr lang="fr-FR" sz="1400" dirty="0" smtClean="0"/>
              <a:t>Projet Frac – BTS DG2 </a:t>
            </a:r>
          </a:p>
        </p:txBody>
      </p:sp>
      <p:sp>
        <p:nvSpPr>
          <p:cNvPr id="22" name="Ellipse 21"/>
          <p:cNvSpPr/>
          <p:nvPr/>
        </p:nvSpPr>
        <p:spPr>
          <a:xfrm>
            <a:off x="82242" y="152636"/>
            <a:ext cx="558574" cy="5111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4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636" y="1072555"/>
            <a:ext cx="6012668" cy="509897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1500" y="6502773"/>
            <a:ext cx="4356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01/2018</a:t>
            </a:r>
            <a:r>
              <a:rPr lang="fr-FR" sz="1400" dirty="0" smtClean="0"/>
              <a:t> </a:t>
            </a:r>
            <a:r>
              <a:rPr lang="fr-FR" sz="1400" dirty="0"/>
              <a:t>: </a:t>
            </a:r>
            <a:r>
              <a:rPr lang="fr-FR" sz="1400" dirty="0" smtClean="0"/>
              <a:t>Projet Frac – BTS DG2 – Eva </a:t>
            </a:r>
            <a:r>
              <a:rPr lang="fr-FR" sz="1400" dirty="0" err="1" smtClean="0"/>
              <a:t>Simbor</a:t>
            </a:r>
            <a:r>
              <a:rPr lang="fr-FR" sz="1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079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863588" y="56892"/>
            <a:ext cx="81549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dirty="0" smtClean="0">
                <a:solidFill>
                  <a:srgbClr val="0070C0"/>
                </a:solidFill>
              </a:rPr>
              <a:t>Tracer la position du scotch de cuivre qui correspond à la masse commune à tous les boutons. 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1500" y="6502773"/>
            <a:ext cx="3852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01/2018</a:t>
            </a:r>
            <a:r>
              <a:rPr lang="fr-FR" sz="1400" dirty="0" smtClean="0"/>
              <a:t> </a:t>
            </a:r>
            <a:r>
              <a:rPr lang="fr-FR" sz="1400" dirty="0"/>
              <a:t>: </a:t>
            </a:r>
            <a:r>
              <a:rPr lang="fr-FR" sz="1400" dirty="0" smtClean="0"/>
              <a:t>Projet Frac – BTS DG2 </a:t>
            </a:r>
          </a:p>
        </p:txBody>
      </p:sp>
      <p:sp>
        <p:nvSpPr>
          <p:cNvPr id="22" name="Ellipse 21"/>
          <p:cNvSpPr/>
          <p:nvPr/>
        </p:nvSpPr>
        <p:spPr>
          <a:xfrm>
            <a:off x="271983" y="278355"/>
            <a:ext cx="547695" cy="5111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6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12" y="980728"/>
            <a:ext cx="6912768" cy="518457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1500" y="6502773"/>
            <a:ext cx="4356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01/2018</a:t>
            </a:r>
            <a:r>
              <a:rPr lang="fr-FR" sz="1400" dirty="0" smtClean="0"/>
              <a:t> </a:t>
            </a:r>
            <a:r>
              <a:rPr lang="fr-FR" sz="1400" dirty="0"/>
              <a:t>: </a:t>
            </a:r>
            <a:r>
              <a:rPr lang="fr-FR" sz="1400" dirty="0" smtClean="0"/>
              <a:t>Projet Frac – BTS DG2 – Eva </a:t>
            </a:r>
            <a:r>
              <a:rPr lang="fr-FR" sz="1400" dirty="0" err="1" smtClean="0"/>
              <a:t>Simbor</a:t>
            </a:r>
            <a:r>
              <a:rPr lang="fr-FR" sz="1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386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863588" y="56892"/>
            <a:ext cx="81549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dirty="0" smtClean="0">
                <a:solidFill>
                  <a:srgbClr val="0070C0"/>
                </a:solidFill>
              </a:rPr>
              <a:t>Tracer les lignes permettant de connecter les boutons aux pates de fixations (masse et action)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271983" y="278355"/>
            <a:ext cx="547695" cy="5111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7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b="11087"/>
          <a:stretch/>
        </p:blipFill>
        <p:spPr>
          <a:xfrm>
            <a:off x="2483768" y="1016732"/>
            <a:ext cx="4644516" cy="5506098"/>
          </a:xfrm>
          <a:prstGeom prst="rect">
            <a:avLst/>
          </a:prstGeom>
        </p:spPr>
      </p:pic>
      <p:sp>
        <p:nvSpPr>
          <p:cNvPr id="9" name="Rectangle à coins arrondis 8"/>
          <p:cNvSpPr/>
          <p:nvPr/>
        </p:nvSpPr>
        <p:spPr>
          <a:xfrm>
            <a:off x="197514" y="3465004"/>
            <a:ext cx="1332148" cy="684076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Fils de </a:t>
            </a:r>
            <a:r>
              <a:rPr lang="fr-FR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masse</a:t>
            </a:r>
            <a:endParaRPr lang="fr-FR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Connecteur droit 9"/>
          <p:cNvCxnSpPr>
            <a:endCxn id="9" idx="3"/>
          </p:cNvCxnSpPr>
          <p:nvPr/>
        </p:nvCxnSpPr>
        <p:spPr>
          <a:xfrm flipH="1">
            <a:off x="1529662" y="3284984"/>
            <a:ext cx="1674186" cy="522058"/>
          </a:xfrm>
          <a:prstGeom prst="line">
            <a:avLst/>
          </a:prstGeom>
          <a:ln w="19050">
            <a:solidFill>
              <a:srgbClr val="0070C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>
            <a:endCxn id="9" idx="3"/>
          </p:cNvCxnSpPr>
          <p:nvPr/>
        </p:nvCxnSpPr>
        <p:spPr>
          <a:xfrm flipH="1">
            <a:off x="1529662" y="2912455"/>
            <a:ext cx="1854206" cy="894587"/>
          </a:xfrm>
          <a:prstGeom prst="line">
            <a:avLst/>
          </a:prstGeom>
          <a:ln w="19050">
            <a:solidFill>
              <a:srgbClr val="0070C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>
            <a:endCxn id="9" idx="3"/>
          </p:cNvCxnSpPr>
          <p:nvPr/>
        </p:nvCxnSpPr>
        <p:spPr>
          <a:xfrm flipH="1">
            <a:off x="1529662" y="2618261"/>
            <a:ext cx="2124236" cy="1188781"/>
          </a:xfrm>
          <a:prstGeom prst="line">
            <a:avLst/>
          </a:prstGeom>
          <a:ln w="19050">
            <a:solidFill>
              <a:srgbClr val="0070C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>
            <a:endCxn id="9" idx="3"/>
          </p:cNvCxnSpPr>
          <p:nvPr/>
        </p:nvCxnSpPr>
        <p:spPr>
          <a:xfrm flipH="1">
            <a:off x="1529662" y="1389544"/>
            <a:ext cx="2826314" cy="2417498"/>
          </a:xfrm>
          <a:prstGeom prst="line">
            <a:avLst/>
          </a:prstGeom>
          <a:ln w="19050">
            <a:solidFill>
              <a:srgbClr val="0070C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à coins arrondis 22"/>
          <p:cNvSpPr/>
          <p:nvPr/>
        </p:nvSpPr>
        <p:spPr>
          <a:xfrm>
            <a:off x="7686368" y="1875135"/>
            <a:ext cx="1332148" cy="684076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Fils </a:t>
            </a:r>
            <a:r>
              <a:rPr lang="fr-FR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d’action</a:t>
            </a:r>
            <a:endParaRPr lang="fr-FR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Connecteur droit 23"/>
          <p:cNvCxnSpPr>
            <a:endCxn id="23" idx="1"/>
          </p:cNvCxnSpPr>
          <p:nvPr/>
        </p:nvCxnSpPr>
        <p:spPr>
          <a:xfrm flipV="1">
            <a:off x="3472435" y="2217173"/>
            <a:ext cx="4213933" cy="1329284"/>
          </a:xfrm>
          <a:prstGeom prst="line">
            <a:avLst/>
          </a:prstGeom>
          <a:ln w="19050">
            <a:solidFill>
              <a:srgbClr val="0070C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>
            <a:endCxn id="23" idx="1"/>
          </p:cNvCxnSpPr>
          <p:nvPr/>
        </p:nvCxnSpPr>
        <p:spPr>
          <a:xfrm flipV="1">
            <a:off x="4652998" y="2217173"/>
            <a:ext cx="3033370" cy="714776"/>
          </a:xfrm>
          <a:prstGeom prst="line">
            <a:avLst/>
          </a:prstGeom>
          <a:ln w="19050">
            <a:solidFill>
              <a:srgbClr val="0070C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>
            <a:endCxn id="23" idx="1"/>
          </p:cNvCxnSpPr>
          <p:nvPr/>
        </p:nvCxnSpPr>
        <p:spPr>
          <a:xfrm>
            <a:off x="6084168" y="1869192"/>
            <a:ext cx="1602200" cy="347981"/>
          </a:xfrm>
          <a:prstGeom prst="line">
            <a:avLst/>
          </a:prstGeom>
          <a:ln w="19050">
            <a:solidFill>
              <a:srgbClr val="0070C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71500" y="6502773"/>
            <a:ext cx="4356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01/2018</a:t>
            </a:r>
            <a:r>
              <a:rPr lang="fr-FR" sz="1400" dirty="0" smtClean="0"/>
              <a:t> </a:t>
            </a:r>
            <a:r>
              <a:rPr lang="fr-FR" sz="1400" dirty="0"/>
              <a:t>: </a:t>
            </a:r>
            <a:r>
              <a:rPr lang="fr-FR" sz="1400" dirty="0" smtClean="0"/>
              <a:t>Projet Frac – BTS DG2 – Eva </a:t>
            </a:r>
            <a:r>
              <a:rPr lang="fr-FR" sz="1400" dirty="0" err="1" smtClean="0"/>
              <a:t>Simbor</a:t>
            </a:r>
            <a:r>
              <a:rPr lang="fr-FR" sz="1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700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863588" y="56892"/>
            <a:ext cx="81549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dirty="0" smtClean="0">
                <a:solidFill>
                  <a:srgbClr val="0070C0"/>
                </a:solidFill>
              </a:rPr>
              <a:t>Réaliser d’abord le câblage des fils de masse.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209053" y="56892"/>
            <a:ext cx="547695" cy="5111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8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b="16895"/>
          <a:stretch/>
        </p:blipFill>
        <p:spPr>
          <a:xfrm>
            <a:off x="1619672" y="585027"/>
            <a:ext cx="5184576" cy="574486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1500" y="6502773"/>
            <a:ext cx="4356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01/2018</a:t>
            </a:r>
            <a:r>
              <a:rPr lang="fr-FR" sz="1400" dirty="0" smtClean="0"/>
              <a:t> </a:t>
            </a:r>
            <a:r>
              <a:rPr lang="fr-FR" sz="1400" dirty="0"/>
              <a:t>: </a:t>
            </a:r>
            <a:r>
              <a:rPr lang="fr-FR" sz="1400" dirty="0" smtClean="0"/>
              <a:t>Projet Frac – BTS DG2 – Eva </a:t>
            </a:r>
            <a:r>
              <a:rPr lang="fr-FR" sz="1400" dirty="0" err="1" smtClean="0"/>
              <a:t>Simbor</a:t>
            </a:r>
            <a:r>
              <a:rPr lang="fr-FR" sz="1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149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863588" y="56892"/>
            <a:ext cx="81549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dirty="0" smtClean="0">
                <a:solidFill>
                  <a:srgbClr val="0070C0"/>
                </a:solidFill>
              </a:rPr>
              <a:t>Placer un morceau de scotch aux intersections entre les fils de masse et les fils d’action.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209053" y="56892"/>
            <a:ext cx="547695" cy="5111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1500" y="6502773"/>
            <a:ext cx="4356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01/2018</a:t>
            </a:r>
            <a:r>
              <a:rPr lang="fr-FR" sz="1400" dirty="0" smtClean="0"/>
              <a:t> </a:t>
            </a:r>
            <a:r>
              <a:rPr lang="fr-FR" sz="1400" dirty="0"/>
              <a:t>: </a:t>
            </a:r>
            <a:r>
              <a:rPr lang="fr-FR" sz="1400" dirty="0" smtClean="0"/>
              <a:t>Projet Frac – BTS DG2 – Eva </a:t>
            </a:r>
            <a:r>
              <a:rPr lang="fr-FR" sz="1400" dirty="0" err="1" smtClean="0"/>
              <a:t>Simbor</a:t>
            </a:r>
            <a:r>
              <a:rPr lang="fr-FR" sz="1400" dirty="0" smtClean="0"/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52" y="887889"/>
            <a:ext cx="3885714" cy="518095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234" y="901023"/>
            <a:ext cx="3885714" cy="5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1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863588" y="56892"/>
            <a:ext cx="81549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dirty="0" smtClean="0">
                <a:solidFill>
                  <a:srgbClr val="0070C0"/>
                </a:solidFill>
              </a:rPr>
              <a:t>Réaliser le câblage des fils d’action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143508" y="56891"/>
            <a:ext cx="654535" cy="5281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 smtClean="0">
                <a:solidFill>
                  <a:schemeClr val="tx1"/>
                </a:solidFill>
              </a:rPr>
              <a:t>10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1500" y="6502773"/>
            <a:ext cx="4356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01/2018</a:t>
            </a:r>
            <a:r>
              <a:rPr lang="fr-FR" sz="1400" dirty="0" smtClean="0"/>
              <a:t> </a:t>
            </a:r>
            <a:r>
              <a:rPr lang="fr-FR" sz="1400" dirty="0"/>
              <a:t>: </a:t>
            </a:r>
            <a:r>
              <a:rPr lang="fr-FR" sz="1400" dirty="0" smtClean="0"/>
              <a:t>Projet Frac – BTS DG2 – Eva </a:t>
            </a:r>
            <a:r>
              <a:rPr lang="fr-FR" sz="1400" dirty="0" err="1" smtClean="0"/>
              <a:t>Simbor</a:t>
            </a:r>
            <a:r>
              <a:rPr lang="fr-FR" sz="1400" dirty="0" smtClean="0"/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027" y="549323"/>
            <a:ext cx="4438310" cy="5917747"/>
          </a:xfrm>
          <a:prstGeom prst="rect">
            <a:avLst/>
          </a:prstGeom>
        </p:spPr>
      </p:pic>
      <p:sp>
        <p:nvSpPr>
          <p:cNvPr id="7" name="Rectangle à coins arrondis 6"/>
          <p:cNvSpPr/>
          <p:nvPr/>
        </p:nvSpPr>
        <p:spPr>
          <a:xfrm>
            <a:off x="611560" y="1592796"/>
            <a:ext cx="2718324" cy="738465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Faire passer les fils d’action sur les scotchs</a:t>
            </a:r>
            <a:endParaRPr lang="fr-FR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Connecteur droit 7"/>
          <p:cNvCxnSpPr>
            <a:endCxn id="7" idx="3"/>
          </p:cNvCxnSpPr>
          <p:nvPr/>
        </p:nvCxnSpPr>
        <p:spPr>
          <a:xfrm flipH="1" flipV="1">
            <a:off x="3329884" y="1962029"/>
            <a:ext cx="3546372" cy="1971027"/>
          </a:xfrm>
          <a:prstGeom prst="line">
            <a:avLst/>
          </a:prstGeom>
          <a:ln w="19050">
            <a:solidFill>
              <a:srgbClr val="0070C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H="1" flipV="1">
            <a:off x="3343676" y="1962028"/>
            <a:ext cx="3892620" cy="1781939"/>
          </a:xfrm>
          <a:prstGeom prst="line">
            <a:avLst/>
          </a:prstGeom>
          <a:ln w="19050">
            <a:solidFill>
              <a:srgbClr val="0070C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>
            <a:endCxn id="7" idx="3"/>
          </p:cNvCxnSpPr>
          <p:nvPr/>
        </p:nvCxnSpPr>
        <p:spPr>
          <a:xfrm flipH="1" flipV="1">
            <a:off x="3329884" y="1962029"/>
            <a:ext cx="3056479" cy="2276855"/>
          </a:xfrm>
          <a:prstGeom prst="line">
            <a:avLst/>
          </a:prstGeom>
          <a:ln w="19050">
            <a:solidFill>
              <a:srgbClr val="0070C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59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3275856" y="0"/>
            <a:ext cx="233975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b="1" u="sng" cap="all" dirty="0" smtClean="0">
                <a:solidFill>
                  <a:srgbClr val="FF0000"/>
                </a:solidFill>
              </a:rPr>
              <a:t>Objectifs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245717" y="548680"/>
            <a:ext cx="78848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600" b="1" dirty="0" smtClean="0">
                <a:solidFill>
                  <a:schemeClr val="tx2"/>
                </a:solidFill>
              </a:rPr>
              <a:t>Concevoir en amont le graphisme de l’affiche</a:t>
            </a:r>
            <a:endParaRPr lang="fr-FR" sz="3600" dirty="0">
              <a:solidFill>
                <a:schemeClr val="tx2"/>
              </a:solidFill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539552" y="764704"/>
            <a:ext cx="432048" cy="324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45717" y="1692697"/>
            <a:ext cx="78848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600" b="1" dirty="0" smtClean="0">
                <a:solidFill>
                  <a:schemeClr val="tx2"/>
                </a:solidFill>
              </a:rPr>
              <a:t>Imaginer un scénario d’interaction / animation lié à l’affiche</a:t>
            </a:r>
            <a:endParaRPr lang="fr-FR" sz="3600" dirty="0">
              <a:solidFill>
                <a:schemeClr val="tx2"/>
              </a:solidFill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552685" y="1921815"/>
            <a:ext cx="432048" cy="324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245717" y="2856453"/>
            <a:ext cx="75608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600" b="1" dirty="0" smtClean="0">
                <a:solidFill>
                  <a:schemeClr val="tx2"/>
                </a:solidFill>
              </a:rPr>
              <a:t>Placer des zones d’interaction (boutons) sur l’affiche</a:t>
            </a:r>
            <a:endParaRPr lang="fr-FR" sz="3600" dirty="0">
              <a:solidFill>
                <a:schemeClr val="tx2"/>
              </a:solidFill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552685" y="3083236"/>
            <a:ext cx="432048" cy="324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245717" y="4162599"/>
            <a:ext cx="75608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600" b="1" dirty="0" smtClean="0">
                <a:solidFill>
                  <a:schemeClr val="tx2"/>
                </a:solidFill>
              </a:rPr>
              <a:t>Câbler l’affiche et la brancher au </a:t>
            </a:r>
            <a:r>
              <a:rPr lang="fr-FR" sz="3600" b="1" dirty="0" err="1" smtClean="0">
                <a:solidFill>
                  <a:schemeClr val="tx2"/>
                </a:solidFill>
              </a:rPr>
              <a:t>makey-makey</a:t>
            </a:r>
            <a:endParaRPr lang="fr-FR" sz="3600" dirty="0">
              <a:solidFill>
                <a:schemeClr val="tx2"/>
              </a:solidFill>
            </a:endParaRPr>
          </a:p>
        </p:txBody>
      </p:sp>
      <p:sp>
        <p:nvSpPr>
          <p:cNvPr id="11" name="Flèche droite 10"/>
          <p:cNvSpPr/>
          <p:nvPr/>
        </p:nvSpPr>
        <p:spPr>
          <a:xfrm>
            <a:off x="553207" y="4300309"/>
            <a:ext cx="432048" cy="324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245717" y="5450885"/>
            <a:ext cx="75608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600" b="1" dirty="0" smtClean="0">
                <a:solidFill>
                  <a:schemeClr val="tx2"/>
                </a:solidFill>
              </a:rPr>
              <a:t>Programmer l’animation sous Processing</a:t>
            </a:r>
            <a:endParaRPr lang="fr-FR" sz="3600" dirty="0">
              <a:solidFill>
                <a:schemeClr val="tx2"/>
              </a:solidFill>
            </a:endParaRPr>
          </a:p>
        </p:txBody>
      </p:sp>
      <p:sp>
        <p:nvSpPr>
          <p:cNvPr id="13" name="Flèche droite 12"/>
          <p:cNvSpPr/>
          <p:nvPr/>
        </p:nvSpPr>
        <p:spPr>
          <a:xfrm>
            <a:off x="552685" y="5642810"/>
            <a:ext cx="432048" cy="324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83890" y="58385"/>
            <a:ext cx="38884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dirty="0" smtClean="0">
                <a:solidFill>
                  <a:srgbClr val="0070C0"/>
                </a:solidFill>
              </a:rPr>
              <a:t>Câblage final :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1500" y="6502773"/>
            <a:ext cx="4356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01/2018</a:t>
            </a:r>
            <a:r>
              <a:rPr lang="fr-FR" sz="1400" dirty="0" smtClean="0"/>
              <a:t> </a:t>
            </a:r>
            <a:r>
              <a:rPr lang="fr-FR" sz="1400" dirty="0"/>
              <a:t>: </a:t>
            </a:r>
            <a:r>
              <a:rPr lang="fr-FR" sz="1400" dirty="0" smtClean="0"/>
              <a:t>Projet Frac – BTS DG2 – Eva </a:t>
            </a:r>
            <a:r>
              <a:rPr lang="fr-FR" sz="1400" dirty="0" err="1" smtClean="0"/>
              <a:t>Simbor</a:t>
            </a:r>
            <a:r>
              <a:rPr lang="fr-FR" sz="1400" dirty="0" smtClean="0"/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50" y="596250"/>
            <a:ext cx="4378631" cy="555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6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863588" y="56892"/>
            <a:ext cx="81549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dirty="0" smtClean="0">
                <a:solidFill>
                  <a:srgbClr val="0070C0"/>
                </a:solidFill>
              </a:rPr>
              <a:t>Découper les fentes à l’aide d’un cutter ou d’un scalpel…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1500" y="6502773"/>
            <a:ext cx="4356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01/2018</a:t>
            </a:r>
            <a:r>
              <a:rPr lang="fr-FR" sz="1400" dirty="0" smtClean="0"/>
              <a:t> </a:t>
            </a:r>
            <a:r>
              <a:rPr lang="fr-FR" sz="1400" dirty="0"/>
              <a:t>: </a:t>
            </a:r>
            <a:r>
              <a:rPr lang="fr-FR" sz="1400" dirty="0" smtClean="0"/>
              <a:t>Projet Frac – BTS DG2 – Eva </a:t>
            </a:r>
            <a:r>
              <a:rPr lang="fr-FR" sz="1400" dirty="0" err="1" smtClean="0"/>
              <a:t>Simbor</a:t>
            </a:r>
            <a:r>
              <a:rPr lang="fr-FR" sz="1400" dirty="0" smtClean="0"/>
              <a:t> </a:t>
            </a:r>
          </a:p>
        </p:txBody>
      </p:sp>
      <p:sp>
        <p:nvSpPr>
          <p:cNvPr id="6" name="Ellipse 5"/>
          <p:cNvSpPr/>
          <p:nvPr/>
        </p:nvSpPr>
        <p:spPr>
          <a:xfrm>
            <a:off x="143508" y="56891"/>
            <a:ext cx="654535" cy="5281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 smtClean="0">
                <a:solidFill>
                  <a:schemeClr val="tx1"/>
                </a:solidFill>
              </a:rPr>
              <a:t>11</a:t>
            </a:r>
            <a:endParaRPr lang="fr-FR" sz="1800" dirty="0">
              <a:solidFill>
                <a:schemeClr val="tx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0" y="707883"/>
            <a:ext cx="4284158" cy="571221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334" y="707882"/>
            <a:ext cx="4284158" cy="571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6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863588" y="56892"/>
            <a:ext cx="81549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b="1" dirty="0" smtClean="0">
                <a:solidFill>
                  <a:srgbClr val="0070C0"/>
                </a:solidFill>
              </a:rPr>
              <a:t>Faire passer des bouts de scotch de cuivre de 1cm de long à travers la fente de sorte qu’ils soient connectés au fil de mass et au fil d’action.</a:t>
            </a:r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1500" y="6502773"/>
            <a:ext cx="4356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01/2018</a:t>
            </a:r>
            <a:r>
              <a:rPr lang="fr-FR" sz="1400" dirty="0" smtClean="0"/>
              <a:t> </a:t>
            </a:r>
            <a:r>
              <a:rPr lang="fr-FR" sz="1400" dirty="0"/>
              <a:t>: </a:t>
            </a:r>
            <a:r>
              <a:rPr lang="fr-FR" sz="1400" dirty="0" smtClean="0"/>
              <a:t>Projet Frac – BTS DG2 – Eva </a:t>
            </a:r>
            <a:r>
              <a:rPr lang="fr-FR" sz="1400" dirty="0" err="1" smtClean="0"/>
              <a:t>Simbor</a:t>
            </a:r>
            <a:r>
              <a:rPr lang="fr-FR" sz="1400" dirty="0" smtClean="0"/>
              <a:t> </a:t>
            </a:r>
          </a:p>
        </p:txBody>
      </p:sp>
      <p:sp>
        <p:nvSpPr>
          <p:cNvPr id="6" name="Ellipse 5"/>
          <p:cNvSpPr/>
          <p:nvPr/>
        </p:nvSpPr>
        <p:spPr>
          <a:xfrm>
            <a:off x="143508" y="56891"/>
            <a:ext cx="654535" cy="5281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 smtClean="0">
                <a:solidFill>
                  <a:schemeClr val="tx1"/>
                </a:solidFill>
              </a:rPr>
              <a:t>12</a:t>
            </a:r>
            <a:endParaRPr lang="fr-FR" sz="180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52" y="885995"/>
            <a:ext cx="3885714" cy="518095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12" y="885995"/>
            <a:ext cx="3885714" cy="5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1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71500" y="6502773"/>
            <a:ext cx="4356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01/2018</a:t>
            </a:r>
            <a:r>
              <a:rPr lang="fr-FR" sz="1400" dirty="0" smtClean="0"/>
              <a:t> </a:t>
            </a:r>
            <a:r>
              <a:rPr lang="fr-FR" sz="1400" dirty="0"/>
              <a:t>: </a:t>
            </a:r>
            <a:r>
              <a:rPr lang="fr-FR" sz="1400" dirty="0" smtClean="0"/>
              <a:t>Projet Frac – BTS DG2 – Eva </a:t>
            </a:r>
            <a:r>
              <a:rPr lang="fr-FR" sz="1400" dirty="0" err="1" smtClean="0"/>
              <a:t>Simbor</a:t>
            </a:r>
            <a:r>
              <a:rPr lang="fr-FR" sz="1400" dirty="0" smtClean="0"/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68" y="172450"/>
            <a:ext cx="3885714" cy="518095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185" y="172450"/>
            <a:ext cx="3885714" cy="5180952"/>
          </a:xfrm>
          <a:prstGeom prst="rect">
            <a:avLst/>
          </a:prstGeom>
        </p:spPr>
      </p:pic>
      <p:sp>
        <p:nvSpPr>
          <p:cNvPr id="11" name="Rectangle à coins arrondis 10"/>
          <p:cNvSpPr/>
          <p:nvPr/>
        </p:nvSpPr>
        <p:spPr>
          <a:xfrm>
            <a:off x="6466757" y="6047986"/>
            <a:ext cx="1332148" cy="360040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Boutons</a:t>
            </a:r>
            <a:endParaRPr lang="fr-FR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8158998" y="2960948"/>
            <a:ext cx="360040" cy="2520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/>
          <p:cNvCxnSpPr>
            <a:stCxn id="12" idx="2"/>
            <a:endCxn id="11" idx="0"/>
          </p:cNvCxnSpPr>
          <p:nvPr/>
        </p:nvCxnSpPr>
        <p:spPr>
          <a:xfrm flipH="1">
            <a:off x="7132831" y="3212976"/>
            <a:ext cx="1206187" cy="283501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à coins arrondis 25"/>
          <p:cNvSpPr/>
          <p:nvPr/>
        </p:nvSpPr>
        <p:spPr>
          <a:xfrm>
            <a:off x="6772791" y="2564904"/>
            <a:ext cx="360040" cy="2520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26"/>
          <p:cNvCxnSpPr>
            <a:stCxn id="26" idx="2"/>
            <a:endCxn id="11" idx="0"/>
          </p:cNvCxnSpPr>
          <p:nvPr/>
        </p:nvCxnSpPr>
        <p:spPr>
          <a:xfrm>
            <a:off x="6952811" y="2816932"/>
            <a:ext cx="180020" cy="323105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à coins arrondis 27"/>
          <p:cNvSpPr/>
          <p:nvPr/>
        </p:nvSpPr>
        <p:spPr>
          <a:xfrm>
            <a:off x="5137286" y="1024932"/>
            <a:ext cx="360040" cy="2520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/>
          <p:cNvCxnSpPr>
            <a:stCxn id="28" idx="2"/>
            <a:endCxn id="11" idx="0"/>
          </p:cNvCxnSpPr>
          <p:nvPr/>
        </p:nvCxnSpPr>
        <p:spPr>
          <a:xfrm>
            <a:off x="5317306" y="1276960"/>
            <a:ext cx="1815525" cy="477102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à coins arrondis 29"/>
          <p:cNvSpPr/>
          <p:nvPr/>
        </p:nvSpPr>
        <p:spPr>
          <a:xfrm>
            <a:off x="5495772" y="4273493"/>
            <a:ext cx="360040" cy="2520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/>
          <p:cNvCxnSpPr>
            <a:stCxn id="30" idx="2"/>
            <a:endCxn id="11" idx="0"/>
          </p:cNvCxnSpPr>
          <p:nvPr/>
        </p:nvCxnSpPr>
        <p:spPr>
          <a:xfrm>
            <a:off x="5675792" y="4525521"/>
            <a:ext cx="1457039" cy="1522465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85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6" grpId="0" animBg="1"/>
      <p:bldP spid="28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863588" y="56892"/>
            <a:ext cx="815492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b="1" dirty="0" smtClean="0">
                <a:solidFill>
                  <a:srgbClr val="0070C0"/>
                </a:solidFill>
              </a:rPr>
              <a:t>Prolonger les différentes pates de fixation vers le recto de l’affiche en collant des morceaux de 1cm de scotch de cuivre de part et d’autre de la feuille. </a:t>
            </a:r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1500" y="6502773"/>
            <a:ext cx="4356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01/2018</a:t>
            </a:r>
            <a:r>
              <a:rPr lang="fr-FR" sz="1400" dirty="0" smtClean="0"/>
              <a:t> </a:t>
            </a:r>
            <a:r>
              <a:rPr lang="fr-FR" sz="1400" dirty="0"/>
              <a:t>: </a:t>
            </a:r>
            <a:r>
              <a:rPr lang="fr-FR" sz="1400" dirty="0" smtClean="0"/>
              <a:t>Projet Frac – BTS DG2 – Eva </a:t>
            </a:r>
            <a:r>
              <a:rPr lang="fr-FR" sz="1400" dirty="0" err="1" smtClean="0"/>
              <a:t>Simbor</a:t>
            </a:r>
            <a:r>
              <a:rPr lang="fr-FR" sz="1400" dirty="0" smtClean="0"/>
              <a:t> </a:t>
            </a:r>
          </a:p>
        </p:txBody>
      </p:sp>
      <p:sp>
        <p:nvSpPr>
          <p:cNvPr id="6" name="Ellipse 5"/>
          <p:cNvSpPr/>
          <p:nvPr/>
        </p:nvSpPr>
        <p:spPr>
          <a:xfrm>
            <a:off x="143508" y="56891"/>
            <a:ext cx="654535" cy="5281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 smtClean="0">
                <a:solidFill>
                  <a:schemeClr val="tx1"/>
                </a:solidFill>
              </a:rPr>
              <a:t>13</a:t>
            </a:r>
            <a:endParaRPr lang="fr-FR" sz="1800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46" y="1181101"/>
            <a:ext cx="3885714" cy="518095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020" y="1188966"/>
            <a:ext cx="3885714" cy="5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0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71500" y="6502773"/>
            <a:ext cx="4356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01/2018</a:t>
            </a:r>
            <a:r>
              <a:rPr lang="fr-FR" sz="1400" dirty="0" smtClean="0"/>
              <a:t> </a:t>
            </a:r>
            <a:r>
              <a:rPr lang="fr-FR" sz="1400" dirty="0"/>
              <a:t>: </a:t>
            </a:r>
            <a:r>
              <a:rPr lang="fr-FR" sz="1400" dirty="0" smtClean="0"/>
              <a:t>Projet Frac – BTS DG2 – Eva </a:t>
            </a:r>
            <a:r>
              <a:rPr lang="fr-FR" sz="1400" dirty="0" err="1" smtClean="0"/>
              <a:t>Simbor</a:t>
            </a:r>
            <a:r>
              <a:rPr lang="fr-FR" sz="1400" dirty="0" smtClean="0"/>
              <a:t>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72" y="224644"/>
            <a:ext cx="4391129" cy="5854839"/>
          </a:xfrm>
          <a:prstGeom prst="rect">
            <a:avLst/>
          </a:prstGeom>
        </p:spPr>
      </p:pic>
      <p:sp>
        <p:nvSpPr>
          <p:cNvPr id="10" name="Rectangle à coins arrondis 9"/>
          <p:cNvSpPr/>
          <p:nvPr/>
        </p:nvSpPr>
        <p:spPr>
          <a:xfrm>
            <a:off x="5832140" y="1124744"/>
            <a:ext cx="2448272" cy="1152128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Les différentes pates de fixation sur le recto de l’affiche</a:t>
            </a:r>
            <a:endParaRPr lang="fr-FR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3167844" y="4689140"/>
            <a:ext cx="972108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/>
          <p:cNvCxnSpPr>
            <a:stCxn id="11" idx="0"/>
            <a:endCxn id="10" idx="2"/>
          </p:cNvCxnSpPr>
          <p:nvPr/>
        </p:nvCxnSpPr>
        <p:spPr>
          <a:xfrm flipV="1">
            <a:off x="3653898" y="2276872"/>
            <a:ext cx="3402378" cy="241226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17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798043" y="134096"/>
            <a:ext cx="81549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b="1" dirty="0" smtClean="0">
                <a:solidFill>
                  <a:srgbClr val="0070C0"/>
                </a:solidFill>
              </a:rPr>
              <a:t>Découper un support cartonné à la taille de l’affiche</a:t>
            </a:r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1500" y="6502773"/>
            <a:ext cx="4356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01/2018</a:t>
            </a:r>
            <a:r>
              <a:rPr lang="fr-FR" sz="1400" dirty="0" smtClean="0"/>
              <a:t> </a:t>
            </a:r>
            <a:r>
              <a:rPr lang="fr-FR" sz="1400" dirty="0"/>
              <a:t>: </a:t>
            </a:r>
            <a:r>
              <a:rPr lang="fr-FR" sz="1400" dirty="0" smtClean="0"/>
              <a:t>Projet Frac – BTS DG2 – Eva </a:t>
            </a:r>
            <a:r>
              <a:rPr lang="fr-FR" sz="1400" dirty="0" err="1" smtClean="0"/>
              <a:t>Simbor</a:t>
            </a:r>
            <a:r>
              <a:rPr lang="fr-FR" sz="1400" dirty="0" smtClean="0"/>
              <a:t> </a:t>
            </a:r>
          </a:p>
        </p:txBody>
      </p:sp>
      <p:sp>
        <p:nvSpPr>
          <p:cNvPr id="6" name="Ellipse 5"/>
          <p:cNvSpPr/>
          <p:nvPr/>
        </p:nvSpPr>
        <p:spPr>
          <a:xfrm>
            <a:off x="143508" y="56891"/>
            <a:ext cx="654535" cy="5281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 smtClean="0">
                <a:solidFill>
                  <a:schemeClr val="tx1"/>
                </a:solidFill>
              </a:rPr>
              <a:t>14</a:t>
            </a:r>
            <a:endParaRPr lang="fr-FR" sz="180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02" y="883495"/>
            <a:ext cx="3885714" cy="518095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83495"/>
            <a:ext cx="3885714" cy="5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2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798043" y="134096"/>
            <a:ext cx="81549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b="1" dirty="0" smtClean="0">
                <a:solidFill>
                  <a:srgbClr val="0070C0"/>
                </a:solidFill>
              </a:rPr>
              <a:t>Connecter les pates de fixation de l’affiche au </a:t>
            </a:r>
            <a:r>
              <a:rPr lang="fr-FR" sz="2000" b="1" dirty="0" err="1" smtClean="0">
                <a:solidFill>
                  <a:srgbClr val="0070C0"/>
                </a:solidFill>
              </a:rPr>
              <a:t>makey-makey</a:t>
            </a:r>
            <a:r>
              <a:rPr lang="fr-FR" sz="2000" b="1" dirty="0" smtClean="0">
                <a:solidFill>
                  <a:srgbClr val="0070C0"/>
                </a:solidFill>
              </a:rPr>
              <a:t> à l’aide des pinces crocodiles. </a:t>
            </a:r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1500" y="6502773"/>
            <a:ext cx="4356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01/2018</a:t>
            </a:r>
            <a:r>
              <a:rPr lang="fr-FR" sz="1400" dirty="0" smtClean="0"/>
              <a:t> </a:t>
            </a:r>
            <a:r>
              <a:rPr lang="fr-FR" sz="1400" dirty="0"/>
              <a:t>: </a:t>
            </a:r>
            <a:r>
              <a:rPr lang="fr-FR" sz="1400" dirty="0" smtClean="0"/>
              <a:t>Projet Frac – BTS DG2 – Eva </a:t>
            </a:r>
            <a:r>
              <a:rPr lang="fr-FR" sz="1400" dirty="0" err="1" smtClean="0"/>
              <a:t>Simbor</a:t>
            </a:r>
            <a:r>
              <a:rPr lang="fr-FR" sz="1400" dirty="0" smtClean="0"/>
              <a:t> </a:t>
            </a:r>
          </a:p>
        </p:txBody>
      </p:sp>
      <p:sp>
        <p:nvSpPr>
          <p:cNvPr id="6" name="Ellipse 5"/>
          <p:cNvSpPr/>
          <p:nvPr/>
        </p:nvSpPr>
        <p:spPr>
          <a:xfrm>
            <a:off x="143508" y="56891"/>
            <a:ext cx="654535" cy="5281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 smtClean="0">
                <a:solidFill>
                  <a:schemeClr val="tx1"/>
                </a:solidFill>
              </a:rPr>
              <a:t>15</a:t>
            </a:r>
            <a:endParaRPr lang="fr-FR" sz="1800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587865"/>
            <a:ext cx="4392488" cy="585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798043" y="134096"/>
            <a:ext cx="81549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b="1" dirty="0" smtClean="0">
                <a:solidFill>
                  <a:srgbClr val="0070C0"/>
                </a:solidFill>
              </a:rPr>
              <a:t>Appuyer sur un bouton pour déclencher une animation </a:t>
            </a:r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1500" y="6502773"/>
            <a:ext cx="4356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01/2018</a:t>
            </a:r>
            <a:r>
              <a:rPr lang="fr-FR" sz="1400" dirty="0" smtClean="0"/>
              <a:t> </a:t>
            </a:r>
            <a:r>
              <a:rPr lang="fr-FR" sz="1400" dirty="0"/>
              <a:t>: </a:t>
            </a:r>
            <a:r>
              <a:rPr lang="fr-FR" sz="1400" dirty="0" smtClean="0"/>
              <a:t>Projet Frac – BTS DG2 – Eva </a:t>
            </a:r>
            <a:r>
              <a:rPr lang="fr-FR" sz="1400" dirty="0" err="1" smtClean="0"/>
              <a:t>Simbor</a:t>
            </a:r>
            <a:r>
              <a:rPr lang="fr-FR" sz="1400" dirty="0" smtClean="0"/>
              <a:t> </a:t>
            </a:r>
          </a:p>
        </p:txBody>
      </p:sp>
      <p:sp>
        <p:nvSpPr>
          <p:cNvPr id="6" name="Ellipse 5"/>
          <p:cNvSpPr/>
          <p:nvPr/>
        </p:nvSpPr>
        <p:spPr>
          <a:xfrm>
            <a:off x="143508" y="56891"/>
            <a:ext cx="654535" cy="5281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 smtClean="0">
                <a:solidFill>
                  <a:schemeClr val="tx1"/>
                </a:solidFill>
              </a:rPr>
              <a:t>16</a:t>
            </a:r>
            <a:endParaRPr lang="fr-FR" sz="180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50" y="611410"/>
            <a:ext cx="7576982" cy="568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2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27013" y="-3222"/>
            <a:ext cx="84134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u="sng" dirty="0" smtClean="0">
                <a:solidFill>
                  <a:srgbClr val="FF0000"/>
                </a:solidFill>
              </a:rPr>
              <a:t>6. Programme de gestion des événements sous Processing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27013" y="368660"/>
            <a:ext cx="551340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u="sng" cap="all" dirty="0" smtClean="0">
                <a:solidFill>
                  <a:srgbClr val="00B050"/>
                </a:solidFill>
              </a:rPr>
              <a:t>6.1 </a:t>
            </a:r>
            <a:r>
              <a:rPr lang="fr-FR" b="1" u="sng" dirty="0" smtClean="0">
                <a:solidFill>
                  <a:srgbClr val="00B050"/>
                </a:solidFill>
              </a:rPr>
              <a:t>Principe de fonctionnement</a:t>
            </a:r>
            <a:endParaRPr lang="fr-FR" b="1" u="sng" dirty="0">
              <a:solidFill>
                <a:srgbClr val="00B050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99592" y="1002450"/>
            <a:ext cx="6727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solidFill>
                  <a:srgbClr val="0070C0"/>
                </a:solidFill>
              </a:rPr>
              <a:t>Attribuer à chaque action (son, vidéo, animation) un état </a:t>
            </a:r>
            <a:endParaRPr lang="fr-FR" sz="2000" dirty="0">
              <a:solidFill>
                <a:srgbClr val="0070C0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843711" y="1952836"/>
            <a:ext cx="3533652" cy="731963"/>
            <a:chOff x="1206707" y="1753674"/>
            <a:chExt cx="3533652" cy="731963"/>
          </a:xfrm>
        </p:grpSpPr>
        <p:pic>
          <p:nvPicPr>
            <p:cNvPr id="7" name="Image 6" descr="lena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23591" y="1753674"/>
              <a:ext cx="2616768" cy="73196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206707" y="1895036"/>
              <a:ext cx="6126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fr-FR" dirty="0" smtClean="0"/>
                <a:t>son</a:t>
              </a:r>
              <a:endParaRPr lang="fr-FR" dirty="0"/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1043217" y="3131464"/>
            <a:ext cx="3334146" cy="1119162"/>
            <a:chOff x="824423" y="2994431"/>
            <a:chExt cx="3334146" cy="1119162"/>
          </a:xfrm>
        </p:grpSpPr>
        <p:pic>
          <p:nvPicPr>
            <p:cNvPr id="8" name="Image 7" descr="len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23728" y="2994431"/>
              <a:ext cx="2034841" cy="111916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24423" y="3389562"/>
              <a:ext cx="9949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fr-FR" dirty="0" smtClean="0"/>
                <a:t>Vidéo </a:t>
              </a:r>
              <a:endParaRPr lang="fr-FR" dirty="0"/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-128123" y="4697291"/>
            <a:ext cx="4505486" cy="1579967"/>
            <a:chOff x="251520" y="4498129"/>
            <a:chExt cx="4505486" cy="1579967"/>
          </a:xfrm>
        </p:grpSpPr>
        <p:sp>
          <p:nvSpPr>
            <p:cNvPr id="10" name="Rectangle 9"/>
            <p:cNvSpPr/>
            <p:nvPr/>
          </p:nvSpPr>
          <p:spPr>
            <a:xfrm>
              <a:off x="251520" y="4872615"/>
              <a:ext cx="156785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dirty="0" smtClean="0"/>
                <a:t>Animation Processing</a:t>
              </a:r>
              <a:endParaRPr lang="fr-FR" dirty="0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3728" y="4498129"/>
              <a:ext cx="2633278" cy="1579967"/>
            </a:xfrm>
            <a:prstGeom prst="rect">
              <a:avLst/>
            </a:prstGeom>
          </p:spPr>
        </p:pic>
      </p:grpSp>
      <p:cxnSp>
        <p:nvCxnSpPr>
          <p:cNvPr id="16" name="Connecteur droit avec flèche 15"/>
          <p:cNvCxnSpPr>
            <a:stCxn id="7" idx="3"/>
          </p:cNvCxnSpPr>
          <p:nvPr/>
        </p:nvCxnSpPr>
        <p:spPr>
          <a:xfrm flipV="1">
            <a:off x="4377363" y="1952836"/>
            <a:ext cx="828092" cy="36598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4362266" y="2318817"/>
            <a:ext cx="828092" cy="36598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227256" y="1746512"/>
            <a:ext cx="724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70C0"/>
                </a:solidFill>
              </a:rPr>
              <a:t>Actif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5238901" y="2442711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70C0"/>
                </a:solidFill>
              </a:rPr>
              <a:t>Inactif</a:t>
            </a:r>
            <a:endParaRPr lang="fr-FR" dirty="0"/>
          </a:p>
        </p:txBody>
      </p:sp>
      <p:cxnSp>
        <p:nvCxnSpPr>
          <p:cNvPr id="29" name="Connecteur droit avec flèche 28"/>
          <p:cNvCxnSpPr/>
          <p:nvPr/>
        </p:nvCxnSpPr>
        <p:spPr>
          <a:xfrm flipV="1">
            <a:off x="4406004" y="3348351"/>
            <a:ext cx="828092" cy="36598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4390907" y="3714332"/>
            <a:ext cx="828092" cy="36598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255897" y="3142027"/>
            <a:ext cx="724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70C0"/>
                </a:solidFill>
              </a:rPr>
              <a:t>Actif</a:t>
            </a:r>
            <a:endParaRPr lang="fr-FR" dirty="0"/>
          </a:p>
        </p:txBody>
      </p:sp>
      <p:sp>
        <p:nvSpPr>
          <p:cNvPr id="32" name="Rectangle 31"/>
          <p:cNvSpPr/>
          <p:nvPr/>
        </p:nvSpPr>
        <p:spPr>
          <a:xfrm>
            <a:off x="5267542" y="3838226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70C0"/>
                </a:solidFill>
              </a:rPr>
              <a:t>Inactif</a:t>
            </a:r>
            <a:endParaRPr lang="fr-FR" dirty="0"/>
          </a:p>
        </p:txBody>
      </p:sp>
      <p:cxnSp>
        <p:nvCxnSpPr>
          <p:cNvPr id="35" name="Connecteur droit avec flèche 34"/>
          <p:cNvCxnSpPr/>
          <p:nvPr/>
        </p:nvCxnSpPr>
        <p:spPr>
          <a:xfrm flipV="1">
            <a:off x="4392405" y="5263427"/>
            <a:ext cx="828092" cy="36598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>
            <a:off x="4377308" y="5629408"/>
            <a:ext cx="828092" cy="36598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242298" y="5057103"/>
            <a:ext cx="724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70C0"/>
                </a:solidFill>
              </a:rPr>
              <a:t>Actif</a:t>
            </a:r>
            <a:endParaRPr lang="fr-FR" dirty="0"/>
          </a:p>
        </p:txBody>
      </p:sp>
      <p:sp>
        <p:nvSpPr>
          <p:cNvPr id="38" name="Rectangle 37"/>
          <p:cNvSpPr/>
          <p:nvPr/>
        </p:nvSpPr>
        <p:spPr>
          <a:xfrm>
            <a:off x="5253943" y="5753302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70C0"/>
                </a:solidFill>
              </a:rPr>
              <a:t>Inactif</a:t>
            </a:r>
            <a:endParaRPr lang="fr-FR" dirty="0"/>
          </a:p>
        </p:txBody>
      </p:sp>
      <p:sp>
        <p:nvSpPr>
          <p:cNvPr id="51" name="Rectangle 50"/>
          <p:cNvSpPr/>
          <p:nvPr/>
        </p:nvSpPr>
        <p:spPr>
          <a:xfrm>
            <a:off x="6876256" y="1691803"/>
            <a:ext cx="19062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2000" dirty="0" smtClean="0"/>
              <a:t>(</a:t>
            </a:r>
            <a:r>
              <a:rPr lang="fr-FR" sz="2000" dirty="0" err="1" smtClean="0"/>
              <a:t>sonActif</a:t>
            </a:r>
            <a:r>
              <a:rPr lang="fr-FR" sz="2000" dirty="0" smtClean="0"/>
              <a:t> = </a:t>
            </a:r>
            <a:r>
              <a:rPr lang="fr-FR" sz="2000" dirty="0" err="1" smtClean="0"/>
              <a:t>true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sp>
        <p:nvSpPr>
          <p:cNvPr id="52" name="Rectangle 51"/>
          <p:cNvSpPr/>
          <p:nvPr/>
        </p:nvSpPr>
        <p:spPr>
          <a:xfrm>
            <a:off x="6908202" y="2453966"/>
            <a:ext cx="1991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2000" dirty="0" smtClean="0"/>
              <a:t>(</a:t>
            </a:r>
            <a:r>
              <a:rPr lang="fr-FR" sz="2000" dirty="0" err="1" smtClean="0"/>
              <a:t>sonActif</a:t>
            </a:r>
            <a:r>
              <a:rPr lang="fr-FR" sz="2000" dirty="0" smtClean="0"/>
              <a:t> = false)</a:t>
            </a:r>
            <a:endParaRPr lang="fr-FR" sz="2000" dirty="0"/>
          </a:p>
        </p:txBody>
      </p:sp>
      <p:sp>
        <p:nvSpPr>
          <p:cNvPr id="53" name="Rectangle 52"/>
          <p:cNvSpPr/>
          <p:nvPr/>
        </p:nvSpPr>
        <p:spPr>
          <a:xfrm>
            <a:off x="6810824" y="3142027"/>
            <a:ext cx="21194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2000" dirty="0" smtClean="0"/>
              <a:t>(</a:t>
            </a:r>
            <a:r>
              <a:rPr lang="fr-FR" sz="2000" dirty="0" err="1" smtClean="0"/>
              <a:t>videoActif</a:t>
            </a:r>
            <a:r>
              <a:rPr lang="fr-FR" sz="2000" dirty="0" smtClean="0"/>
              <a:t> = </a:t>
            </a:r>
            <a:r>
              <a:rPr lang="fr-FR" sz="2000" dirty="0" err="1" smtClean="0"/>
              <a:t>true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sp>
        <p:nvSpPr>
          <p:cNvPr id="54" name="Rectangle 53"/>
          <p:cNvSpPr/>
          <p:nvPr/>
        </p:nvSpPr>
        <p:spPr>
          <a:xfrm>
            <a:off x="6748572" y="3904190"/>
            <a:ext cx="2204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2000" dirty="0" smtClean="0"/>
              <a:t>(</a:t>
            </a:r>
            <a:r>
              <a:rPr lang="fr-FR" sz="2000" dirty="0" err="1" smtClean="0"/>
              <a:t>videoActif</a:t>
            </a:r>
            <a:r>
              <a:rPr lang="fr-FR" sz="2000" dirty="0" smtClean="0"/>
              <a:t> = false)</a:t>
            </a:r>
            <a:endParaRPr lang="fr-FR" sz="2000" dirty="0"/>
          </a:p>
        </p:txBody>
      </p:sp>
      <p:sp>
        <p:nvSpPr>
          <p:cNvPr id="55" name="Rectangle 54"/>
          <p:cNvSpPr/>
          <p:nvPr/>
        </p:nvSpPr>
        <p:spPr>
          <a:xfrm>
            <a:off x="6761933" y="5026535"/>
            <a:ext cx="20617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2000" dirty="0" smtClean="0"/>
              <a:t>(</a:t>
            </a:r>
            <a:r>
              <a:rPr lang="fr-FR" sz="2000" dirty="0" err="1" smtClean="0"/>
              <a:t>animActif</a:t>
            </a:r>
            <a:r>
              <a:rPr lang="fr-FR" sz="2000" dirty="0" smtClean="0"/>
              <a:t> = </a:t>
            </a:r>
            <a:r>
              <a:rPr lang="fr-FR" sz="2000" dirty="0" err="1" smtClean="0"/>
              <a:t>true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sp>
        <p:nvSpPr>
          <p:cNvPr id="56" name="Rectangle 55"/>
          <p:cNvSpPr/>
          <p:nvPr/>
        </p:nvSpPr>
        <p:spPr>
          <a:xfrm>
            <a:off x="6793879" y="5788698"/>
            <a:ext cx="2146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2000" dirty="0"/>
              <a:t>(</a:t>
            </a:r>
            <a:r>
              <a:rPr lang="fr-FR" sz="2000" dirty="0" err="1"/>
              <a:t>animActif</a:t>
            </a:r>
            <a:r>
              <a:rPr lang="fr-FR" sz="2000" dirty="0"/>
              <a:t> </a:t>
            </a:r>
            <a:r>
              <a:rPr lang="fr-FR" sz="2000" dirty="0" smtClean="0"/>
              <a:t>= false)</a:t>
            </a:r>
            <a:endParaRPr lang="fr-FR" sz="20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01931">
            <a:off x="6231205" y="1712834"/>
            <a:ext cx="391254" cy="524361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861240">
            <a:off x="6255653" y="2486217"/>
            <a:ext cx="391254" cy="524361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01931">
            <a:off x="6242505" y="3181636"/>
            <a:ext cx="391254" cy="524361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861240">
            <a:off x="6266953" y="3955019"/>
            <a:ext cx="391254" cy="524361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01931">
            <a:off x="6285614" y="5096151"/>
            <a:ext cx="391254" cy="524361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861240">
            <a:off x="6310062" y="5869534"/>
            <a:ext cx="391254" cy="52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5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27013" y="-3222"/>
            <a:ext cx="84134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u="sng" dirty="0">
                <a:solidFill>
                  <a:srgbClr val="FF0000"/>
                </a:solidFill>
              </a:rPr>
              <a:t>1</a:t>
            </a:r>
            <a:r>
              <a:rPr lang="fr-FR" b="1" u="sng" dirty="0" smtClean="0">
                <a:solidFill>
                  <a:srgbClr val="FF0000"/>
                </a:solidFill>
              </a:rPr>
              <a:t>. Présentation de l’affiche dynamique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1245717" y="548680"/>
            <a:ext cx="78848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600" b="1" dirty="0" smtClean="0">
                <a:solidFill>
                  <a:srgbClr val="0070C0"/>
                </a:solidFill>
              </a:rPr>
              <a:t>Affiche non statique !</a:t>
            </a:r>
            <a:endParaRPr lang="fr-FR" sz="3600" dirty="0">
              <a:solidFill>
                <a:srgbClr val="0070C0"/>
              </a:solidFill>
            </a:endParaRPr>
          </a:p>
        </p:txBody>
      </p:sp>
      <p:sp>
        <p:nvSpPr>
          <p:cNvPr id="32" name="Flèche droite 31"/>
          <p:cNvSpPr/>
          <p:nvPr/>
        </p:nvSpPr>
        <p:spPr>
          <a:xfrm>
            <a:off x="539552" y="764704"/>
            <a:ext cx="432048" cy="3240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Virage 32"/>
          <p:cNvSpPr/>
          <p:nvPr/>
        </p:nvSpPr>
        <p:spPr>
          <a:xfrm flipV="1">
            <a:off x="808078" y="1309110"/>
            <a:ext cx="468052" cy="39604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367644" y="1319790"/>
            <a:ext cx="5054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800" b="1" dirty="0" smtClean="0"/>
              <a:t>Réagit à un public </a:t>
            </a:r>
            <a:endParaRPr lang="fr-FR" sz="2800" b="1" dirty="0"/>
          </a:p>
        </p:txBody>
      </p:sp>
      <p:sp>
        <p:nvSpPr>
          <p:cNvPr id="35" name="Virage 34"/>
          <p:cNvSpPr/>
          <p:nvPr/>
        </p:nvSpPr>
        <p:spPr>
          <a:xfrm flipV="1">
            <a:off x="808078" y="1915705"/>
            <a:ext cx="468052" cy="39604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367644" y="1882523"/>
            <a:ext cx="73808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800" b="1" dirty="0" smtClean="0"/>
              <a:t>Rend actif le spectateur face à un contenu</a:t>
            </a:r>
            <a:endParaRPr lang="fr-FR" sz="2800" b="1" dirty="0"/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1245717" y="2462784"/>
            <a:ext cx="78848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600" b="1" dirty="0" smtClean="0">
                <a:solidFill>
                  <a:srgbClr val="0070C0"/>
                </a:solidFill>
              </a:rPr>
              <a:t>Action d’un spectateur</a:t>
            </a:r>
            <a:endParaRPr lang="fr-FR" sz="3600" dirty="0">
              <a:solidFill>
                <a:srgbClr val="0070C0"/>
              </a:solidFill>
            </a:endParaRPr>
          </a:p>
        </p:txBody>
      </p:sp>
      <p:sp>
        <p:nvSpPr>
          <p:cNvPr id="38" name="Flèche droite 37"/>
          <p:cNvSpPr/>
          <p:nvPr/>
        </p:nvSpPr>
        <p:spPr>
          <a:xfrm>
            <a:off x="539552" y="2678808"/>
            <a:ext cx="432048" cy="3240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Virage 38"/>
          <p:cNvSpPr/>
          <p:nvPr/>
        </p:nvSpPr>
        <p:spPr>
          <a:xfrm flipV="1">
            <a:off x="919003" y="3201964"/>
            <a:ext cx="468052" cy="39604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78569" y="3212644"/>
            <a:ext cx="5054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800" b="1" dirty="0" smtClean="0"/>
              <a:t>Affiche une image</a:t>
            </a:r>
            <a:endParaRPr lang="fr-FR" sz="2800" b="1" dirty="0"/>
          </a:p>
        </p:txBody>
      </p:sp>
      <p:sp>
        <p:nvSpPr>
          <p:cNvPr id="41" name="Virage 40"/>
          <p:cNvSpPr/>
          <p:nvPr/>
        </p:nvSpPr>
        <p:spPr>
          <a:xfrm flipV="1">
            <a:off x="934759" y="3748932"/>
            <a:ext cx="468052" cy="39604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494325" y="3759612"/>
            <a:ext cx="5054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800" b="1" dirty="0" smtClean="0"/>
              <a:t>Lance un son</a:t>
            </a:r>
            <a:endParaRPr lang="fr-FR" sz="2800" b="1" dirty="0"/>
          </a:p>
        </p:txBody>
      </p:sp>
      <p:sp>
        <p:nvSpPr>
          <p:cNvPr id="43" name="Virage 42"/>
          <p:cNvSpPr/>
          <p:nvPr/>
        </p:nvSpPr>
        <p:spPr>
          <a:xfrm flipV="1">
            <a:off x="933344" y="4352950"/>
            <a:ext cx="468052" cy="39604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492910" y="4363630"/>
            <a:ext cx="5054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800" b="1" dirty="0" smtClean="0"/>
              <a:t>Lance une vidéo</a:t>
            </a:r>
            <a:endParaRPr lang="fr-FR" sz="2800" b="1" dirty="0"/>
          </a:p>
        </p:txBody>
      </p:sp>
      <p:sp>
        <p:nvSpPr>
          <p:cNvPr id="45" name="Virage 44"/>
          <p:cNvSpPr/>
          <p:nvPr/>
        </p:nvSpPr>
        <p:spPr>
          <a:xfrm flipV="1">
            <a:off x="933344" y="4939471"/>
            <a:ext cx="468052" cy="39604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492910" y="4950151"/>
            <a:ext cx="5054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800" b="1" dirty="0" smtClean="0"/>
              <a:t>Lance une animation</a:t>
            </a:r>
            <a:endParaRPr lang="fr-FR" sz="2800" b="1" dirty="0"/>
          </a:p>
        </p:txBody>
      </p:sp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1276130" y="5512796"/>
            <a:ext cx="78848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600" b="1" dirty="0" smtClean="0">
                <a:solidFill>
                  <a:srgbClr val="0070C0"/>
                </a:solidFill>
              </a:rPr>
              <a:t>Possibilité de rajouter des capteurs</a:t>
            </a:r>
            <a:endParaRPr lang="fr-FR" sz="3600" dirty="0">
              <a:solidFill>
                <a:srgbClr val="0070C0"/>
              </a:solidFill>
            </a:endParaRPr>
          </a:p>
        </p:txBody>
      </p:sp>
      <p:sp>
        <p:nvSpPr>
          <p:cNvPr id="58" name="Flèche droite 57"/>
          <p:cNvSpPr/>
          <p:nvPr/>
        </p:nvSpPr>
        <p:spPr>
          <a:xfrm>
            <a:off x="592054" y="5692489"/>
            <a:ext cx="432048" cy="3240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Virage 58"/>
          <p:cNvSpPr/>
          <p:nvPr/>
        </p:nvSpPr>
        <p:spPr>
          <a:xfrm flipV="1">
            <a:off x="963166" y="6197959"/>
            <a:ext cx="468052" cy="39604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522732" y="6208639"/>
            <a:ext cx="6754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800" b="1" dirty="0" smtClean="0"/>
              <a:t>Distance / reconnaissance de visage, etc…</a:t>
            </a:r>
            <a:endParaRPr lang="fr-F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3" grpId="0" animBg="1"/>
      <p:bldP spid="34" grpId="0"/>
      <p:bldP spid="35" grpId="0" animBg="1"/>
      <p:bldP spid="36" grpId="0"/>
      <p:bldP spid="37" grpId="0"/>
      <p:bldP spid="38" grpId="0" animBg="1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56" grpId="0"/>
      <p:bldP spid="57" grpId="0"/>
      <p:bldP spid="58" grpId="0" animBg="1"/>
      <p:bldP spid="59" grpId="0" animBg="1"/>
      <p:bldP spid="6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811272" y="116632"/>
            <a:ext cx="56166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u="sng" dirty="0" smtClean="0">
                <a:solidFill>
                  <a:srgbClr val="0070C0"/>
                </a:solidFill>
              </a:rPr>
              <a:t>2 méthodes qui fonctionnent en parallèle </a:t>
            </a:r>
            <a:endParaRPr lang="fr-FR" sz="2000" u="sng" dirty="0">
              <a:solidFill>
                <a:srgbClr val="0070C0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1805428" y="1699428"/>
            <a:ext cx="2448272" cy="1152128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oid</a:t>
            </a:r>
            <a:r>
              <a:rPr lang="fr-FR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keyPressed</a:t>
            </a:r>
            <a:r>
              <a:rPr lang="fr-FR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()</a:t>
            </a:r>
            <a:endParaRPr lang="fr-FR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6466772" y="1772816"/>
            <a:ext cx="2448272" cy="1152128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oid</a:t>
            </a:r>
            <a:r>
              <a:rPr lang="fr-FR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draw</a:t>
            </a:r>
            <a:r>
              <a:rPr lang="fr-FR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()</a:t>
            </a:r>
            <a:endParaRPr lang="fr-FR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797" y="2176914"/>
            <a:ext cx="719534" cy="43321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026" y="2241339"/>
            <a:ext cx="719534" cy="433214"/>
          </a:xfrm>
          <a:prstGeom prst="rect">
            <a:avLst/>
          </a:prstGeom>
        </p:spPr>
      </p:pic>
      <p:sp>
        <p:nvSpPr>
          <p:cNvPr id="10" name="Rectangle à coins arrondis 9"/>
          <p:cNvSpPr/>
          <p:nvPr/>
        </p:nvSpPr>
        <p:spPr>
          <a:xfrm>
            <a:off x="3020274" y="3190770"/>
            <a:ext cx="3198620" cy="1080120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Tx/>
              <a:buChar char="-"/>
            </a:pPr>
            <a:r>
              <a:rPr lang="fr-FR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Éteindre l’animation en cours d’exécution (</a:t>
            </a:r>
            <a:r>
              <a:rPr lang="fr-FR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animActif_i</a:t>
            </a:r>
            <a:r>
              <a:rPr lang="fr-FR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false)</a:t>
            </a:r>
          </a:p>
          <a:p>
            <a:pPr marL="285750" indent="-285750">
              <a:buFontTx/>
              <a:buChar char="-"/>
            </a:pPr>
            <a:r>
              <a:rPr lang="fr-FR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Lancer la nouvelle animation</a:t>
            </a:r>
            <a:r>
              <a:rPr lang="fr-FR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FR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animActif_j</a:t>
            </a:r>
            <a:r>
              <a:rPr lang="fr-FR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fr-FR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true</a:t>
            </a:r>
            <a:r>
              <a:rPr lang="fr-FR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fr-FR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871700" y="706270"/>
            <a:ext cx="23042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solidFill>
                  <a:srgbClr val="0070C0"/>
                </a:solidFill>
              </a:rPr>
              <a:t>Gestion des événements</a:t>
            </a:r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548665" y="706270"/>
            <a:ext cx="23042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solidFill>
                  <a:srgbClr val="0070C0"/>
                </a:solidFill>
              </a:rPr>
              <a:t>Gestion de l’affichage</a:t>
            </a:r>
            <a:endParaRPr lang="fr-FR" sz="2000" dirty="0">
              <a:solidFill>
                <a:srgbClr val="0070C0"/>
              </a:solidFill>
            </a:endParaRPr>
          </a:p>
        </p:txBody>
      </p:sp>
      <p:cxnSp>
        <p:nvCxnSpPr>
          <p:cNvPr id="13" name="Connecteur droit 12"/>
          <p:cNvCxnSpPr>
            <a:stCxn id="4" idx="2"/>
            <a:endCxn id="11" idx="0"/>
          </p:cNvCxnSpPr>
          <p:nvPr/>
        </p:nvCxnSpPr>
        <p:spPr>
          <a:xfrm flipH="1">
            <a:off x="3023828" y="516742"/>
            <a:ext cx="1595756" cy="18952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>
            <a:stCxn id="4" idx="2"/>
            <a:endCxn id="12" idx="0"/>
          </p:cNvCxnSpPr>
          <p:nvPr/>
        </p:nvCxnSpPr>
        <p:spPr>
          <a:xfrm>
            <a:off x="4619584" y="516742"/>
            <a:ext cx="3081209" cy="18952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>
            <a:stCxn id="5" idx="0"/>
          </p:cNvCxnSpPr>
          <p:nvPr/>
        </p:nvCxnSpPr>
        <p:spPr>
          <a:xfrm flipH="1" flipV="1">
            <a:off x="3023828" y="1340768"/>
            <a:ext cx="0" cy="35866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>
            <a:stCxn id="6" idx="0"/>
            <a:endCxn id="12" idx="2"/>
          </p:cNvCxnSpPr>
          <p:nvPr/>
        </p:nvCxnSpPr>
        <p:spPr>
          <a:xfrm flipV="1">
            <a:off x="7690908" y="1414156"/>
            <a:ext cx="9885" cy="35866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à coins arrondis 24"/>
          <p:cNvSpPr/>
          <p:nvPr/>
        </p:nvSpPr>
        <p:spPr>
          <a:xfrm>
            <a:off x="2375756" y="4440497"/>
            <a:ext cx="3198620" cy="1080120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Tx/>
              <a:buChar char="-"/>
            </a:pPr>
            <a:r>
              <a:rPr lang="fr-FR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Éteindre le son en cours d’exécution (</a:t>
            </a:r>
            <a:r>
              <a:rPr lang="fr-FR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sonActif_i</a:t>
            </a:r>
            <a:r>
              <a:rPr lang="fr-FR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false)</a:t>
            </a:r>
          </a:p>
          <a:p>
            <a:pPr marL="285750" indent="-285750">
              <a:buFontTx/>
              <a:buChar char="-"/>
            </a:pPr>
            <a:r>
              <a:rPr lang="fr-FR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Lancer le nouveau son</a:t>
            </a:r>
            <a:r>
              <a:rPr lang="fr-FR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FR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1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sonActif_j</a:t>
            </a:r>
            <a:r>
              <a:rPr lang="fr-FR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fr-FR" sz="1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true</a:t>
            </a:r>
            <a:r>
              <a:rPr lang="fr-FR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fr-FR" sz="1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à coins arrondis 25"/>
          <p:cNvSpPr/>
          <p:nvPr/>
        </p:nvSpPr>
        <p:spPr>
          <a:xfrm>
            <a:off x="1817338" y="5690225"/>
            <a:ext cx="3198620" cy="1080120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Tx/>
              <a:buChar char="-"/>
            </a:pPr>
            <a:r>
              <a:rPr lang="fr-FR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Éteindre la vidéo en cours d’exécution (</a:t>
            </a:r>
            <a:r>
              <a:rPr lang="fr-FR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videoActif_i</a:t>
            </a:r>
            <a:r>
              <a:rPr lang="fr-FR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false)</a:t>
            </a:r>
          </a:p>
          <a:p>
            <a:pPr marL="285750" indent="-285750">
              <a:buFontTx/>
              <a:buChar char="-"/>
            </a:pPr>
            <a:r>
              <a:rPr lang="fr-FR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Lancer la nouvelle vidéo</a:t>
            </a:r>
            <a:r>
              <a:rPr lang="fr-FR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FR" sz="14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1400" b="1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videoActif_j</a:t>
            </a:r>
            <a:r>
              <a:rPr lang="fr-FR" sz="14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4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fr-FR" sz="1400" b="1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true</a:t>
            </a:r>
            <a:r>
              <a:rPr lang="fr-FR" sz="14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fr-FR" sz="1400" b="1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Connecteur droit 26"/>
          <p:cNvCxnSpPr/>
          <p:nvPr/>
        </p:nvCxnSpPr>
        <p:spPr>
          <a:xfrm>
            <a:off x="3441939" y="2851556"/>
            <a:ext cx="0" cy="324956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2771800" y="2843780"/>
            <a:ext cx="0" cy="1596717"/>
          </a:xfrm>
          <a:prstGeom prst="line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2159732" y="2843779"/>
            <a:ext cx="0" cy="2846446"/>
          </a:xfrm>
          <a:prstGeom prst="line">
            <a:avLst/>
          </a:prstGeom>
          <a:ln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en angle 33"/>
          <p:cNvCxnSpPr>
            <a:stCxn id="10" idx="3"/>
          </p:cNvCxnSpPr>
          <p:nvPr/>
        </p:nvCxnSpPr>
        <p:spPr>
          <a:xfrm flipV="1">
            <a:off x="6218894" y="2924944"/>
            <a:ext cx="670138" cy="805886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Connecteur en angle 37"/>
          <p:cNvCxnSpPr>
            <a:stCxn id="25" idx="3"/>
          </p:cNvCxnSpPr>
          <p:nvPr/>
        </p:nvCxnSpPr>
        <p:spPr>
          <a:xfrm flipV="1">
            <a:off x="5574376" y="2924944"/>
            <a:ext cx="1535549" cy="2055613"/>
          </a:xfrm>
          <a:prstGeom prst="bentConnector2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Connecteur en angle 40"/>
          <p:cNvCxnSpPr>
            <a:stCxn id="26" idx="3"/>
          </p:cNvCxnSpPr>
          <p:nvPr/>
        </p:nvCxnSpPr>
        <p:spPr>
          <a:xfrm flipV="1">
            <a:off x="5015958" y="2924944"/>
            <a:ext cx="2325068" cy="3305341"/>
          </a:xfrm>
          <a:prstGeom prst="bentConnector2">
            <a:avLst/>
          </a:prstGeom>
          <a:ln>
            <a:solidFill>
              <a:srgbClr val="CC0099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Flèche droite à entaille 45"/>
          <p:cNvSpPr/>
          <p:nvPr/>
        </p:nvSpPr>
        <p:spPr>
          <a:xfrm>
            <a:off x="1157739" y="2167951"/>
            <a:ext cx="497937" cy="22557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84" y="1772816"/>
            <a:ext cx="955623" cy="95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9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25" grpId="0" animBg="1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86525" y="-38154"/>
            <a:ext cx="56166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u="sng" dirty="0" smtClean="0">
                <a:solidFill>
                  <a:srgbClr val="00B050"/>
                </a:solidFill>
              </a:rPr>
              <a:t>6.2 Gestion </a:t>
            </a:r>
            <a:r>
              <a:rPr lang="fr-FR" b="1" u="sng" dirty="0">
                <a:solidFill>
                  <a:srgbClr val="00B050"/>
                </a:solidFill>
              </a:rPr>
              <a:t>du son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1837001" y="2981998"/>
            <a:ext cx="2448272" cy="1152128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oid</a:t>
            </a:r>
            <a:r>
              <a:rPr lang="fr-FR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keyPressed</a:t>
            </a:r>
            <a:r>
              <a:rPr lang="fr-FR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()</a:t>
            </a:r>
            <a:endParaRPr lang="fr-FR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5173901" y="3055386"/>
            <a:ext cx="2448272" cy="1152128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oid</a:t>
            </a:r>
            <a:r>
              <a:rPr lang="fr-FR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draw</a:t>
            </a:r>
            <a:r>
              <a:rPr lang="fr-FR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()</a:t>
            </a:r>
            <a:endParaRPr lang="fr-FR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370" y="3459484"/>
            <a:ext cx="719534" cy="43321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155" y="3523909"/>
            <a:ext cx="719534" cy="433214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903273" y="1988840"/>
            <a:ext cx="23042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solidFill>
                  <a:srgbClr val="0070C0"/>
                </a:solidFill>
              </a:rPr>
              <a:t>Gestion des événements</a:t>
            </a:r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255794" y="1988840"/>
            <a:ext cx="23042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solidFill>
                  <a:srgbClr val="0070C0"/>
                </a:solidFill>
              </a:rPr>
              <a:t>Gestion de l’affichage</a:t>
            </a:r>
            <a:endParaRPr lang="fr-FR" sz="2000" dirty="0">
              <a:solidFill>
                <a:srgbClr val="0070C0"/>
              </a:solidFill>
            </a:endParaRPr>
          </a:p>
        </p:txBody>
      </p:sp>
      <p:cxnSp>
        <p:nvCxnSpPr>
          <p:cNvPr id="18" name="Connecteur droit 17"/>
          <p:cNvCxnSpPr>
            <a:stCxn id="5" idx="0"/>
          </p:cNvCxnSpPr>
          <p:nvPr/>
        </p:nvCxnSpPr>
        <p:spPr>
          <a:xfrm flipH="1" flipV="1">
            <a:off x="3055401" y="2623338"/>
            <a:ext cx="0" cy="35866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>
            <a:stCxn id="6" idx="0"/>
            <a:endCxn id="12" idx="2"/>
          </p:cNvCxnSpPr>
          <p:nvPr/>
        </p:nvCxnSpPr>
        <p:spPr>
          <a:xfrm flipV="1">
            <a:off x="6398037" y="2696726"/>
            <a:ext cx="0" cy="35866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à coins arrondis 24"/>
          <p:cNvSpPr/>
          <p:nvPr/>
        </p:nvSpPr>
        <p:spPr>
          <a:xfrm>
            <a:off x="2411760" y="5416658"/>
            <a:ext cx="3198620" cy="1288705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Tx/>
              <a:buChar char="-"/>
            </a:pPr>
            <a:r>
              <a:rPr lang="fr-FR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Éteindre le son en cours d’exécution (</a:t>
            </a:r>
            <a:r>
              <a:rPr lang="fr-FR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sonActif_i</a:t>
            </a:r>
            <a:r>
              <a:rPr lang="fr-FR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false)</a:t>
            </a:r>
          </a:p>
          <a:p>
            <a:pPr marL="285750" indent="-285750">
              <a:buFontTx/>
              <a:buChar char="-"/>
            </a:pPr>
            <a:r>
              <a:rPr lang="fr-FR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Charger le nouveau son</a:t>
            </a:r>
          </a:p>
          <a:p>
            <a:pPr marL="285750" indent="-285750">
              <a:buFontTx/>
              <a:buChar char="-"/>
            </a:pPr>
            <a:r>
              <a:rPr lang="fr-FR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Lancer le nouveau son</a:t>
            </a:r>
            <a:r>
              <a:rPr lang="fr-FR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FR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1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sonActif_j</a:t>
            </a:r>
            <a:r>
              <a:rPr lang="fr-FR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fr-FR" sz="1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true</a:t>
            </a:r>
            <a:r>
              <a:rPr lang="fr-FR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fr-FR" sz="1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Connecteur droit 29"/>
          <p:cNvCxnSpPr/>
          <p:nvPr/>
        </p:nvCxnSpPr>
        <p:spPr>
          <a:xfrm>
            <a:off x="2803373" y="4126350"/>
            <a:ext cx="4431" cy="1290309"/>
          </a:xfrm>
          <a:prstGeom prst="line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en angle 37"/>
          <p:cNvCxnSpPr>
            <a:stCxn id="25" idx="3"/>
            <a:endCxn id="6" idx="2"/>
          </p:cNvCxnSpPr>
          <p:nvPr/>
        </p:nvCxnSpPr>
        <p:spPr>
          <a:xfrm flipV="1">
            <a:off x="5610380" y="4207514"/>
            <a:ext cx="787657" cy="1853497"/>
          </a:xfrm>
          <a:prstGeom prst="bentConnector2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8" name="Picture 2" descr="C:\Users\Damien\AppData\Local\Microsoft\Windows\Temporary Internet Files\Content.IE5\C0P4BX4V\MC90041132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08" y="316687"/>
            <a:ext cx="1115616" cy="890693"/>
          </a:xfrm>
          <a:prstGeom prst="rect">
            <a:avLst/>
          </a:prstGeom>
          <a:noFill/>
        </p:spPr>
      </p:pic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1115616" y="514596"/>
            <a:ext cx="77043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b="1" dirty="0" smtClean="0">
                <a:solidFill>
                  <a:schemeClr val="accent2"/>
                </a:solidFill>
              </a:rPr>
              <a:t>Une fois lancé, un son tourne quels que soient les autre sons lancés, en parallèle des méthodes </a:t>
            </a:r>
            <a:r>
              <a:rPr lang="fr-FR" sz="2000" b="1" dirty="0" err="1" smtClean="0">
                <a:solidFill>
                  <a:schemeClr val="accent2"/>
                </a:solidFill>
              </a:rPr>
              <a:t>keyPressed</a:t>
            </a:r>
            <a:r>
              <a:rPr lang="fr-FR" sz="2000" b="1" dirty="0" smtClean="0">
                <a:solidFill>
                  <a:schemeClr val="accent2"/>
                </a:solidFill>
              </a:rPr>
              <a:t>() et </a:t>
            </a:r>
            <a:r>
              <a:rPr lang="fr-FR" sz="2000" b="1" dirty="0" err="1" smtClean="0">
                <a:solidFill>
                  <a:schemeClr val="accent2"/>
                </a:solidFill>
              </a:rPr>
              <a:t>draw</a:t>
            </a:r>
            <a:r>
              <a:rPr lang="fr-FR" sz="2000" b="1" dirty="0" smtClean="0">
                <a:solidFill>
                  <a:schemeClr val="accent2"/>
                </a:solidFill>
              </a:rPr>
              <a:t>()</a:t>
            </a:r>
            <a:endParaRPr lang="fr-FR" sz="2000" dirty="0">
              <a:solidFill>
                <a:schemeClr val="accent2"/>
              </a:solidFill>
            </a:endParaRPr>
          </a:p>
        </p:txBody>
      </p:sp>
      <p:sp>
        <p:nvSpPr>
          <p:cNvPr id="33" name="Virage 32"/>
          <p:cNvSpPr/>
          <p:nvPr/>
        </p:nvSpPr>
        <p:spPr>
          <a:xfrm flipV="1">
            <a:off x="611560" y="1232756"/>
            <a:ext cx="391125" cy="364469"/>
          </a:xfrm>
          <a:prstGeom prst="ben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1115616" y="1258915"/>
            <a:ext cx="77043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b="1" dirty="0" smtClean="0">
                <a:solidFill>
                  <a:schemeClr val="accent2"/>
                </a:solidFill>
              </a:rPr>
              <a:t>Nécessité d’éteindre un son avant d’en lancer un nouveau !!</a:t>
            </a:r>
            <a:endParaRPr lang="fr-FR" sz="2000" dirty="0">
              <a:solidFill>
                <a:schemeClr val="accent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17522" y="4910656"/>
            <a:ext cx="21344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400" b="1" dirty="0" smtClean="0">
                <a:solidFill>
                  <a:srgbClr val="00B050"/>
                </a:solidFill>
                <a:cs typeface="Times New Roman" pitchFamily="18" charset="0"/>
              </a:rPr>
              <a:t>Affichage du temps de lecture dans la console</a:t>
            </a:r>
            <a:endParaRPr lang="fr-FR" sz="1400" b="1" dirty="0">
              <a:solidFill>
                <a:srgbClr val="00B05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80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5" grpId="0" animBg="1"/>
      <p:bldP spid="3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>
            <a:off x="3478017" y="2783756"/>
            <a:ext cx="1116124" cy="122413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Variable « son »</a:t>
            </a:r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2" y="575493"/>
            <a:ext cx="955623" cy="95562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315155" y="1131006"/>
            <a:ext cx="11320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2000" dirty="0" smtClean="0"/>
              <a:t>Bouton 1</a:t>
            </a:r>
            <a:endParaRPr lang="fr-FR" sz="2000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917" y="575493"/>
            <a:ext cx="955623" cy="95562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320540" y="1131006"/>
            <a:ext cx="11320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2000" dirty="0" smtClean="0"/>
              <a:t>Bouton 2</a:t>
            </a:r>
            <a:endParaRPr lang="fr-FR" sz="2000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816" y="575493"/>
            <a:ext cx="955623" cy="955623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702731" y="1131006"/>
            <a:ext cx="11897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2000" dirty="0" smtClean="0"/>
              <a:t>Bouton N</a:t>
            </a:r>
            <a:endParaRPr lang="fr-FR" sz="2000" dirty="0"/>
          </a:p>
        </p:txBody>
      </p:sp>
      <p:grpSp>
        <p:nvGrpSpPr>
          <p:cNvPr id="67" name="Groupe 66"/>
          <p:cNvGrpSpPr/>
          <p:nvPr/>
        </p:nvGrpSpPr>
        <p:grpSpPr>
          <a:xfrm>
            <a:off x="5904148" y="1135242"/>
            <a:ext cx="576064" cy="144016"/>
            <a:chOff x="5904148" y="1135242"/>
            <a:chExt cx="576064" cy="144016"/>
          </a:xfrm>
        </p:grpSpPr>
        <p:sp>
          <p:nvSpPr>
            <p:cNvPr id="34" name="Ellipse 33"/>
            <p:cNvSpPr/>
            <p:nvPr/>
          </p:nvSpPr>
          <p:spPr>
            <a:xfrm>
              <a:off x="5904148" y="113524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/>
            <p:cNvSpPr/>
            <p:nvPr/>
          </p:nvSpPr>
          <p:spPr>
            <a:xfrm>
              <a:off x="6120172" y="113524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Ellipse 36"/>
            <p:cNvSpPr/>
            <p:nvPr/>
          </p:nvSpPr>
          <p:spPr>
            <a:xfrm>
              <a:off x="6336196" y="113524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9" name="Rectangle 38"/>
          <p:cNvSpPr/>
          <p:nvPr/>
        </p:nvSpPr>
        <p:spPr>
          <a:xfrm>
            <a:off x="737718" y="2034145"/>
            <a:ext cx="7761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2000" dirty="0" smtClean="0"/>
              <a:t>Son 1</a:t>
            </a:r>
            <a:endParaRPr lang="fr-FR" sz="2000" dirty="0"/>
          </a:p>
        </p:txBody>
      </p:sp>
      <p:sp>
        <p:nvSpPr>
          <p:cNvPr id="40" name="Rectangle 39"/>
          <p:cNvSpPr/>
          <p:nvPr/>
        </p:nvSpPr>
        <p:spPr>
          <a:xfrm>
            <a:off x="3491880" y="2034145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2000" dirty="0" smtClean="0"/>
              <a:t>Son  2</a:t>
            </a:r>
            <a:endParaRPr lang="fr-FR" sz="2000" dirty="0"/>
          </a:p>
        </p:txBody>
      </p:sp>
      <p:sp>
        <p:nvSpPr>
          <p:cNvPr id="41" name="Rectangle 40"/>
          <p:cNvSpPr/>
          <p:nvPr/>
        </p:nvSpPr>
        <p:spPr>
          <a:xfrm>
            <a:off x="7257787" y="2017950"/>
            <a:ext cx="8338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2000" dirty="0" smtClean="0"/>
              <a:t>Son N</a:t>
            </a:r>
            <a:endParaRPr lang="fr-FR" sz="2000" dirty="0"/>
          </a:p>
        </p:txBody>
      </p:sp>
      <p:cxnSp>
        <p:nvCxnSpPr>
          <p:cNvPr id="42" name="Connecteur droit avec flèche 41"/>
          <p:cNvCxnSpPr/>
          <p:nvPr/>
        </p:nvCxnSpPr>
        <p:spPr>
          <a:xfrm>
            <a:off x="905388" y="1561067"/>
            <a:ext cx="0" cy="44273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>
            <a:stCxn id="39" idx="3"/>
          </p:cNvCxnSpPr>
          <p:nvPr/>
        </p:nvCxnSpPr>
        <p:spPr>
          <a:xfrm>
            <a:off x="1513893" y="2234200"/>
            <a:ext cx="2360168" cy="70973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flipH="1">
            <a:off x="3930777" y="1551184"/>
            <a:ext cx="3140" cy="46250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>
            <a:stCxn id="40" idx="2"/>
          </p:cNvCxnSpPr>
          <p:nvPr/>
        </p:nvCxnSpPr>
        <p:spPr>
          <a:xfrm>
            <a:off x="3912028" y="2434255"/>
            <a:ext cx="18749" cy="50503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>
            <a:off x="7391731" y="1598587"/>
            <a:ext cx="21704" cy="41509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>
            <a:stCxn id="41" idx="1"/>
          </p:cNvCxnSpPr>
          <p:nvPr/>
        </p:nvCxnSpPr>
        <p:spPr>
          <a:xfrm flipH="1">
            <a:off x="4156605" y="2218005"/>
            <a:ext cx="3101182" cy="72128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2" descr="C:\Users\Damien\AppData\Local\Microsoft\Windows\Temporary Internet Files\Content.IE5\C0P4BX4V\MC90041132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342" y="4330581"/>
            <a:ext cx="904463" cy="722110"/>
          </a:xfrm>
          <a:prstGeom prst="rect">
            <a:avLst/>
          </a:prstGeom>
          <a:noFill/>
        </p:spPr>
      </p:pic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1125805" y="4434022"/>
            <a:ext cx="79987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 smtClean="0">
                <a:solidFill>
                  <a:srgbClr val="FF0000"/>
                </a:solidFill>
              </a:rPr>
              <a:t>On utilise une variable unique pour gérer les sons !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68" name="Double flèche horizontale 67"/>
          <p:cNvSpPr/>
          <p:nvPr/>
        </p:nvSpPr>
        <p:spPr>
          <a:xfrm>
            <a:off x="373144" y="5509776"/>
            <a:ext cx="600858" cy="27041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Text Box 4"/>
          <p:cNvSpPr txBox="1">
            <a:spLocks noChangeArrowheads="1"/>
          </p:cNvSpPr>
          <p:nvPr/>
        </p:nvSpPr>
        <p:spPr bwMode="auto">
          <a:xfrm>
            <a:off x="1110008" y="5366105"/>
            <a:ext cx="63695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b="1" dirty="0" smtClean="0">
                <a:solidFill>
                  <a:srgbClr val="FF0000"/>
                </a:solidFill>
              </a:rPr>
              <a:t>Un lecteur / plusieurs CDs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3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3508" y="12796"/>
            <a:ext cx="56166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u="sng" dirty="0">
                <a:solidFill>
                  <a:srgbClr val="00B050"/>
                </a:solidFill>
              </a:rPr>
              <a:t>6.3 Gestion de la vidéo</a:t>
            </a:r>
          </a:p>
        </p:txBody>
      </p:sp>
      <p:sp>
        <p:nvSpPr>
          <p:cNvPr id="3" name="Cube 2"/>
          <p:cNvSpPr/>
          <p:nvPr/>
        </p:nvSpPr>
        <p:spPr>
          <a:xfrm>
            <a:off x="3478017" y="2783756"/>
            <a:ext cx="1116124" cy="122413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Variable « vidéo »</a:t>
            </a:r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2" y="575493"/>
            <a:ext cx="955623" cy="95562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315155" y="1131006"/>
            <a:ext cx="11320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2000" dirty="0" smtClean="0"/>
              <a:t>Bouton 1</a:t>
            </a:r>
            <a:endParaRPr lang="fr-FR" sz="2000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917" y="575493"/>
            <a:ext cx="955623" cy="95562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320540" y="1131006"/>
            <a:ext cx="11320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2000" dirty="0" smtClean="0"/>
              <a:t>Bouton 2</a:t>
            </a:r>
            <a:endParaRPr lang="fr-FR" sz="2000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816" y="575493"/>
            <a:ext cx="955623" cy="955623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702731" y="1131006"/>
            <a:ext cx="11897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2000" dirty="0" smtClean="0"/>
              <a:t>Bouton N</a:t>
            </a:r>
            <a:endParaRPr lang="fr-FR" sz="2000" dirty="0"/>
          </a:p>
        </p:txBody>
      </p:sp>
      <p:grpSp>
        <p:nvGrpSpPr>
          <p:cNvPr id="67" name="Groupe 66"/>
          <p:cNvGrpSpPr/>
          <p:nvPr/>
        </p:nvGrpSpPr>
        <p:grpSpPr>
          <a:xfrm>
            <a:off x="5904148" y="1135242"/>
            <a:ext cx="576064" cy="144016"/>
            <a:chOff x="5904148" y="1135242"/>
            <a:chExt cx="576064" cy="144016"/>
          </a:xfrm>
        </p:grpSpPr>
        <p:sp>
          <p:nvSpPr>
            <p:cNvPr id="34" name="Ellipse 33"/>
            <p:cNvSpPr/>
            <p:nvPr/>
          </p:nvSpPr>
          <p:spPr>
            <a:xfrm>
              <a:off x="5904148" y="113524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/>
            <p:cNvSpPr/>
            <p:nvPr/>
          </p:nvSpPr>
          <p:spPr>
            <a:xfrm>
              <a:off x="6120172" y="113524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Ellipse 36"/>
            <p:cNvSpPr/>
            <p:nvPr/>
          </p:nvSpPr>
          <p:spPr>
            <a:xfrm>
              <a:off x="6336196" y="113524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9" name="Rectangle 38"/>
          <p:cNvSpPr/>
          <p:nvPr/>
        </p:nvSpPr>
        <p:spPr>
          <a:xfrm>
            <a:off x="525481" y="2034145"/>
            <a:ext cx="988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2000" dirty="0" smtClean="0"/>
              <a:t>Vidéo 1</a:t>
            </a:r>
            <a:endParaRPr lang="fr-FR" sz="2000" dirty="0"/>
          </a:p>
        </p:txBody>
      </p:sp>
      <p:sp>
        <p:nvSpPr>
          <p:cNvPr id="40" name="Rectangle 39"/>
          <p:cNvSpPr/>
          <p:nvPr/>
        </p:nvSpPr>
        <p:spPr>
          <a:xfrm>
            <a:off x="3436571" y="2034145"/>
            <a:ext cx="988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2000" dirty="0" smtClean="0"/>
              <a:t>Vidéo 2</a:t>
            </a:r>
            <a:endParaRPr lang="fr-FR" sz="2000" dirty="0"/>
          </a:p>
        </p:txBody>
      </p:sp>
      <p:sp>
        <p:nvSpPr>
          <p:cNvPr id="41" name="Rectangle 40"/>
          <p:cNvSpPr/>
          <p:nvPr/>
        </p:nvSpPr>
        <p:spPr>
          <a:xfrm>
            <a:off x="7045550" y="2017950"/>
            <a:ext cx="10461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2000" dirty="0" smtClean="0"/>
              <a:t>Vidéo N</a:t>
            </a:r>
            <a:endParaRPr lang="fr-FR" sz="2000" dirty="0"/>
          </a:p>
        </p:txBody>
      </p:sp>
      <p:cxnSp>
        <p:nvCxnSpPr>
          <p:cNvPr id="42" name="Connecteur droit avec flèche 41"/>
          <p:cNvCxnSpPr/>
          <p:nvPr/>
        </p:nvCxnSpPr>
        <p:spPr>
          <a:xfrm>
            <a:off x="905388" y="1561067"/>
            <a:ext cx="0" cy="44273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>
            <a:stCxn id="39" idx="3"/>
          </p:cNvCxnSpPr>
          <p:nvPr/>
        </p:nvCxnSpPr>
        <p:spPr>
          <a:xfrm>
            <a:off x="1513893" y="2234200"/>
            <a:ext cx="2360168" cy="70973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flipH="1">
            <a:off x="3930777" y="1551184"/>
            <a:ext cx="3140" cy="46250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>
            <a:stCxn id="40" idx="2"/>
          </p:cNvCxnSpPr>
          <p:nvPr/>
        </p:nvCxnSpPr>
        <p:spPr>
          <a:xfrm>
            <a:off x="3930777" y="2434255"/>
            <a:ext cx="0" cy="50967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>
            <a:off x="7391731" y="1598587"/>
            <a:ext cx="21704" cy="41509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>
            <a:stCxn id="41" idx="1"/>
          </p:cNvCxnSpPr>
          <p:nvPr/>
        </p:nvCxnSpPr>
        <p:spPr>
          <a:xfrm flipH="1">
            <a:off x="4156601" y="2218005"/>
            <a:ext cx="2888949" cy="72128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2" descr="C:\Users\Damien\AppData\Local\Microsoft\Windows\Temporary Internet Files\Content.IE5\C0P4BX4V\MC90041132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94" y="6011081"/>
            <a:ext cx="904463" cy="722110"/>
          </a:xfrm>
          <a:prstGeom prst="rect">
            <a:avLst/>
          </a:prstGeom>
          <a:noFill/>
        </p:spPr>
      </p:pic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898169" y="5912428"/>
            <a:ext cx="468254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 smtClean="0">
                <a:solidFill>
                  <a:srgbClr val="FF0000"/>
                </a:solidFill>
              </a:rPr>
              <a:t>On utilise une variable unique pour gérer les vidéos !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58" name="Virage 57"/>
          <p:cNvSpPr/>
          <p:nvPr/>
        </p:nvSpPr>
        <p:spPr>
          <a:xfrm rot="5400000" flipV="1">
            <a:off x="2339012" y="3057595"/>
            <a:ext cx="698503" cy="1404156"/>
          </a:xfrm>
          <a:prstGeom prst="bentArrow">
            <a:avLst>
              <a:gd name="adj1" fmla="val 8012"/>
              <a:gd name="adj2" fmla="val 14495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598795" y="4108924"/>
            <a:ext cx="30603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/>
              <a:t>Type</a:t>
            </a:r>
            <a:r>
              <a:rPr lang="fr-FR" dirty="0" smtClean="0"/>
              <a:t> : </a:t>
            </a:r>
            <a:r>
              <a:rPr lang="fr-FR" b="1" dirty="0" err="1" smtClean="0"/>
              <a:t>Movie</a:t>
            </a:r>
            <a:endParaRPr lang="fr-FR" b="1" dirty="0"/>
          </a:p>
        </p:txBody>
      </p:sp>
      <p:sp>
        <p:nvSpPr>
          <p:cNvPr id="60" name="Rectangle 59"/>
          <p:cNvSpPr/>
          <p:nvPr/>
        </p:nvSpPr>
        <p:spPr>
          <a:xfrm>
            <a:off x="5760132" y="4050545"/>
            <a:ext cx="30603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/>
              <a:t>Classe </a:t>
            </a:r>
            <a:r>
              <a:rPr lang="fr-FR" u="sng" dirty="0" err="1" smtClean="0"/>
              <a:t>PImage</a:t>
            </a:r>
            <a:endParaRPr lang="fr-FR" b="1" dirty="0"/>
          </a:p>
        </p:txBody>
      </p:sp>
      <p:cxnSp>
        <p:nvCxnSpPr>
          <p:cNvPr id="61" name="Connecteur droit avec flèche 60"/>
          <p:cNvCxnSpPr/>
          <p:nvPr/>
        </p:nvCxnSpPr>
        <p:spPr>
          <a:xfrm flipV="1">
            <a:off x="3663369" y="4367932"/>
            <a:ext cx="1811353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3943124" y="4331928"/>
            <a:ext cx="12990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rgbClr val="0070C0"/>
                </a:solidFill>
              </a:rPr>
              <a:t>Héritage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508705" y="5017745"/>
            <a:ext cx="2365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>
                <a:solidFill>
                  <a:schemeClr val="accent2"/>
                </a:solidFill>
              </a:rPr>
              <a:t>Objet « </a:t>
            </a:r>
            <a:r>
              <a:rPr lang="fr-FR" u="sng" dirty="0" err="1" smtClean="0">
                <a:solidFill>
                  <a:schemeClr val="accent2"/>
                </a:solidFill>
              </a:rPr>
              <a:t>Movie</a:t>
            </a:r>
            <a:r>
              <a:rPr lang="fr-FR" u="sng" dirty="0" smtClean="0">
                <a:solidFill>
                  <a:schemeClr val="accent2"/>
                </a:solidFill>
              </a:rPr>
              <a:t> »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65" name="Double flèche horizontale 64"/>
          <p:cNvSpPr/>
          <p:nvPr/>
        </p:nvSpPr>
        <p:spPr>
          <a:xfrm>
            <a:off x="4099503" y="5158567"/>
            <a:ext cx="965259" cy="18002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/>
          <p:cNvSpPr/>
          <p:nvPr/>
        </p:nvSpPr>
        <p:spPr>
          <a:xfrm>
            <a:off x="5290203" y="4833079"/>
            <a:ext cx="23653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>
                <a:solidFill>
                  <a:schemeClr val="accent2"/>
                </a:solidFill>
              </a:rPr>
              <a:t>Objet « </a:t>
            </a:r>
            <a:r>
              <a:rPr lang="fr-FR" u="sng" dirty="0" err="1" smtClean="0">
                <a:solidFill>
                  <a:schemeClr val="accent2"/>
                </a:solidFill>
              </a:rPr>
              <a:t>PImage</a:t>
            </a:r>
            <a:r>
              <a:rPr lang="fr-FR" u="sng" dirty="0" smtClean="0">
                <a:solidFill>
                  <a:schemeClr val="accent2"/>
                </a:solidFill>
              </a:rPr>
              <a:t> » issue d’une vidéo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68" name="Double flèche horizontale 67"/>
          <p:cNvSpPr/>
          <p:nvPr/>
        </p:nvSpPr>
        <p:spPr>
          <a:xfrm>
            <a:off x="5546900" y="6261218"/>
            <a:ext cx="382181" cy="1624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Text Box 4"/>
          <p:cNvSpPr txBox="1">
            <a:spLocks noChangeArrowheads="1"/>
          </p:cNvSpPr>
          <p:nvPr/>
        </p:nvSpPr>
        <p:spPr bwMode="auto">
          <a:xfrm>
            <a:off x="6157508" y="5889246"/>
            <a:ext cx="295182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 smtClean="0">
                <a:solidFill>
                  <a:srgbClr val="FF0000"/>
                </a:solidFill>
              </a:rPr>
              <a:t>Un magnétoscope / plusieurs vidéos 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3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/>
      <p:bldP spid="60" grpId="0"/>
      <p:bldP spid="63" grpId="0"/>
      <p:bldP spid="64" grpId="0"/>
      <p:bldP spid="6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Damien\AppData\Local\Microsoft\Windows\Temporary Internet Files\Content.IE5\C0P4BX4V\MC90041132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064" y="5962305"/>
            <a:ext cx="741537" cy="592033"/>
          </a:xfrm>
          <a:prstGeom prst="rect">
            <a:avLst/>
          </a:prstGeom>
          <a:noFill/>
        </p:spPr>
      </p:pic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851076" y="6004288"/>
            <a:ext cx="77043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solidFill>
                  <a:schemeClr val="accent2"/>
                </a:solidFill>
              </a:rPr>
              <a:t>Une fois lancé, une vidéo tourne en parallèle des méthodes </a:t>
            </a:r>
            <a:r>
              <a:rPr lang="fr-FR" sz="2000" b="1" dirty="0" err="1" smtClean="0">
                <a:solidFill>
                  <a:schemeClr val="accent2"/>
                </a:solidFill>
              </a:rPr>
              <a:t>keyPressed</a:t>
            </a:r>
            <a:r>
              <a:rPr lang="fr-FR" sz="2000" b="1" dirty="0" smtClean="0">
                <a:solidFill>
                  <a:schemeClr val="accent2"/>
                </a:solidFill>
              </a:rPr>
              <a:t>() et </a:t>
            </a:r>
            <a:r>
              <a:rPr lang="fr-FR" sz="2000" b="1" dirty="0" err="1" smtClean="0">
                <a:solidFill>
                  <a:schemeClr val="accent2"/>
                </a:solidFill>
              </a:rPr>
              <a:t>draw</a:t>
            </a:r>
            <a:r>
              <a:rPr lang="fr-FR" sz="2000" b="1" dirty="0" smtClean="0">
                <a:solidFill>
                  <a:schemeClr val="accent2"/>
                </a:solidFill>
              </a:rPr>
              <a:t>()</a:t>
            </a:r>
            <a:endParaRPr lang="fr-FR" sz="2000" dirty="0">
              <a:solidFill>
                <a:schemeClr val="accent2"/>
              </a:solidFill>
            </a:endParaRPr>
          </a:p>
        </p:txBody>
      </p:sp>
      <p:sp>
        <p:nvSpPr>
          <p:cNvPr id="35" name="Rectangle à coins arrondis 34"/>
          <p:cNvSpPr/>
          <p:nvPr/>
        </p:nvSpPr>
        <p:spPr>
          <a:xfrm>
            <a:off x="598524" y="1268760"/>
            <a:ext cx="2448272" cy="1152128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oid</a:t>
            </a:r>
            <a:r>
              <a:rPr lang="fr-FR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keyPressed</a:t>
            </a:r>
            <a:r>
              <a:rPr lang="fr-FR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()</a:t>
            </a:r>
            <a:endParaRPr lang="fr-FR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à coins arrondis 37"/>
          <p:cNvSpPr/>
          <p:nvPr/>
        </p:nvSpPr>
        <p:spPr>
          <a:xfrm>
            <a:off x="4770022" y="1439668"/>
            <a:ext cx="2448272" cy="1152128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oid</a:t>
            </a:r>
            <a:r>
              <a:rPr lang="fr-FR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draw</a:t>
            </a:r>
            <a:r>
              <a:rPr lang="fr-FR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()</a:t>
            </a:r>
            <a:endParaRPr lang="fr-FR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93" y="1746246"/>
            <a:ext cx="719534" cy="433214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276" y="1908191"/>
            <a:ext cx="719534" cy="433214"/>
          </a:xfrm>
          <a:prstGeom prst="rect">
            <a:avLst/>
          </a:prstGeom>
        </p:spPr>
      </p:pic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667664" y="373797"/>
            <a:ext cx="23042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solidFill>
                  <a:srgbClr val="0070C0"/>
                </a:solidFill>
              </a:rPr>
              <a:t>Gestion des événements</a:t>
            </a:r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4851915" y="373122"/>
            <a:ext cx="23042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solidFill>
                  <a:srgbClr val="0070C0"/>
                </a:solidFill>
              </a:rPr>
              <a:t>Gestion de l’affichage</a:t>
            </a:r>
            <a:endParaRPr lang="fr-FR" sz="2000" dirty="0">
              <a:solidFill>
                <a:srgbClr val="0070C0"/>
              </a:solidFill>
            </a:endParaRPr>
          </a:p>
        </p:txBody>
      </p:sp>
      <p:cxnSp>
        <p:nvCxnSpPr>
          <p:cNvPr id="52" name="Connecteur droit 51"/>
          <p:cNvCxnSpPr>
            <a:stCxn id="35" idx="0"/>
            <a:endCxn id="50" idx="2"/>
          </p:cNvCxnSpPr>
          <p:nvPr/>
        </p:nvCxnSpPr>
        <p:spPr>
          <a:xfrm flipH="1" flipV="1">
            <a:off x="1819792" y="1081683"/>
            <a:ext cx="2868" cy="187077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>
            <a:stCxn id="38" idx="0"/>
            <a:endCxn id="51" idx="2"/>
          </p:cNvCxnSpPr>
          <p:nvPr/>
        </p:nvCxnSpPr>
        <p:spPr>
          <a:xfrm flipV="1">
            <a:off x="5994158" y="1081008"/>
            <a:ext cx="0" cy="35866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à coins arrondis 68"/>
          <p:cNvSpPr/>
          <p:nvPr/>
        </p:nvSpPr>
        <p:spPr>
          <a:xfrm>
            <a:off x="219270" y="4600270"/>
            <a:ext cx="3198620" cy="1135639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Lancer la nouvelle vidéo</a:t>
            </a:r>
            <a:r>
              <a:rPr lang="fr-FR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FR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1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videoActif_j</a:t>
            </a:r>
            <a:r>
              <a:rPr lang="fr-FR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fr-FR" sz="1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true</a:t>
            </a:r>
            <a:r>
              <a:rPr lang="fr-FR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fr-FR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Noter les autres vidéos inactives</a:t>
            </a:r>
            <a:br>
              <a:rPr lang="fr-FR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FR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1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videoActif_i</a:t>
            </a:r>
            <a:r>
              <a:rPr lang="fr-FR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fr-FR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false)</a:t>
            </a:r>
          </a:p>
        </p:txBody>
      </p:sp>
      <p:cxnSp>
        <p:nvCxnSpPr>
          <p:cNvPr id="55" name="Connecteur droit 54"/>
          <p:cNvCxnSpPr/>
          <p:nvPr/>
        </p:nvCxnSpPr>
        <p:spPr>
          <a:xfrm>
            <a:off x="1819792" y="2420888"/>
            <a:ext cx="5736" cy="293048"/>
          </a:xfrm>
          <a:prstGeom prst="line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/>
        </p:nvGrpSpPr>
        <p:grpSpPr>
          <a:xfrm>
            <a:off x="219270" y="2713936"/>
            <a:ext cx="3206780" cy="1650822"/>
            <a:chOff x="1277290" y="3784209"/>
            <a:chExt cx="3206780" cy="1650822"/>
          </a:xfrm>
        </p:grpSpPr>
        <p:sp>
          <p:nvSpPr>
            <p:cNvPr id="3" name="Cube 2"/>
            <p:cNvSpPr/>
            <p:nvPr/>
          </p:nvSpPr>
          <p:spPr>
            <a:xfrm>
              <a:off x="2853528" y="4533009"/>
              <a:ext cx="863823" cy="794009"/>
            </a:xfrm>
            <a:prstGeom prst="cube">
              <a:avLst/>
            </a:prstGeom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900" dirty="0" smtClean="0">
                  <a:solidFill>
                    <a:schemeClr val="tx1"/>
                  </a:solidFill>
                </a:rPr>
                <a:t>Variable « vidéo »</a:t>
              </a:r>
              <a:endParaRPr lang="fr-FR" sz="900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à coins arrondis 53"/>
            <p:cNvSpPr/>
            <p:nvPr/>
          </p:nvSpPr>
          <p:spPr>
            <a:xfrm>
              <a:off x="1277290" y="3784209"/>
              <a:ext cx="3206780" cy="1650822"/>
            </a:xfrm>
            <a:prstGeom prst="roundRect">
              <a:avLst/>
            </a:prstGeom>
            <a:no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sz="1400" b="1" u="sng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Charger la nouvelle vidéo</a:t>
              </a: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360159" y="4558099"/>
              <a:ext cx="9884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600" b="1" dirty="0" smtClean="0"/>
                <a:t>Vidéo j</a:t>
              </a:r>
              <a:endParaRPr lang="fr-FR" sz="1600" b="1" dirty="0"/>
            </a:p>
          </p:txBody>
        </p:sp>
        <p:sp>
          <p:nvSpPr>
            <p:cNvPr id="9" name="Arc 8"/>
            <p:cNvSpPr/>
            <p:nvPr/>
          </p:nvSpPr>
          <p:spPr>
            <a:xfrm>
              <a:off x="2019142" y="4264394"/>
              <a:ext cx="1132359" cy="796211"/>
            </a:xfrm>
            <a:prstGeom prst="arc">
              <a:avLst>
                <a:gd name="adj1" fmla="val 11579070"/>
                <a:gd name="adj2" fmla="val 0"/>
              </a:avLst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72" name="Connecteur droit 71"/>
          <p:cNvCxnSpPr/>
          <p:nvPr/>
        </p:nvCxnSpPr>
        <p:spPr>
          <a:xfrm>
            <a:off x="1789071" y="4338422"/>
            <a:ext cx="0" cy="252000"/>
          </a:xfrm>
          <a:prstGeom prst="line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031" y="4586852"/>
            <a:ext cx="3705225" cy="1228725"/>
          </a:xfrm>
          <a:prstGeom prst="rect">
            <a:avLst/>
          </a:prstGeom>
        </p:spPr>
      </p:pic>
      <p:grpSp>
        <p:nvGrpSpPr>
          <p:cNvPr id="73" name="Groupe 72"/>
          <p:cNvGrpSpPr/>
          <p:nvPr/>
        </p:nvGrpSpPr>
        <p:grpSpPr>
          <a:xfrm>
            <a:off x="7991175" y="5096081"/>
            <a:ext cx="576064" cy="144016"/>
            <a:chOff x="5904148" y="1135242"/>
            <a:chExt cx="576064" cy="144016"/>
          </a:xfrm>
        </p:grpSpPr>
        <p:sp>
          <p:nvSpPr>
            <p:cNvPr id="74" name="Ellipse 73"/>
            <p:cNvSpPr/>
            <p:nvPr/>
          </p:nvSpPr>
          <p:spPr>
            <a:xfrm>
              <a:off x="5904148" y="113524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Ellipse 74"/>
            <p:cNvSpPr/>
            <p:nvPr/>
          </p:nvSpPr>
          <p:spPr>
            <a:xfrm>
              <a:off x="6120172" y="113524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Ellipse 75"/>
            <p:cNvSpPr/>
            <p:nvPr/>
          </p:nvSpPr>
          <p:spPr>
            <a:xfrm>
              <a:off x="6336196" y="113524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7" name="Flèche droite à entaille 76"/>
          <p:cNvSpPr/>
          <p:nvPr/>
        </p:nvSpPr>
        <p:spPr>
          <a:xfrm>
            <a:off x="3528961" y="5127312"/>
            <a:ext cx="497937" cy="22557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Rectangle à coins arrondis 77"/>
          <p:cNvSpPr/>
          <p:nvPr/>
        </p:nvSpPr>
        <p:spPr>
          <a:xfrm>
            <a:off x="5508104" y="4470065"/>
            <a:ext cx="972108" cy="1492240"/>
          </a:xfrm>
          <a:prstGeom prst="roundRect">
            <a:avLst/>
          </a:prstGeom>
          <a:noFill/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9" name="Connecteur droit 78"/>
          <p:cNvCxnSpPr>
            <a:stCxn id="78" idx="0"/>
          </p:cNvCxnSpPr>
          <p:nvPr/>
        </p:nvCxnSpPr>
        <p:spPr>
          <a:xfrm flipV="1">
            <a:off x="5994158" y="2420888"/>
            <a:ext cx="0" cy="2049177"/>
          </a:xfrm>
          <a:prstGeom prst="line">
            <a:avLst/>
          </a:prstGeom>
          <a:ln w="1905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 Box 4"/>
          <p:cNvSpPr txBox="1">
            <a:spLocks noChangeArrowheads="1"/>
          </p:cNvSpPr>
          <p:nvPr/>
        </p:nvSpPr>
        <p:spPr bwMode="auto">
          <a:xfrm>
            <a:off x="5994158" y="2851139"/>
            <a:ext cx="287595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solidFill>
                  <a:srgbClr val="CC0099"/>
                </a:solidFill>
              </a:rPr>
              <a:t>A un instant </a:t>
            </a:r>
            <a:r>
              <a:rPr lang="fr-FR" sz="2000" b="1" dirty="0" err="1" smtClean="0">
                <a:solidFill>
                  <a:srgbClr val="CC0099"/>
                </a:solidFill>
              </a:rPr>
              <a:t>t</a:t>
            </a:r>
            <a:r>
              <a:rPr lang="fr-FR" sz="2000" b="1" baseline="-25000" dirty="0" err="1" smtClean="0">
                <a:solidFill>
                  <a:srgbClr val="CC0099"/>
                </a:solidFill>
              </a:rPr>
              <a:t>n</a:t>
            </a:r>
            <a:r>
              <a:rPr lang="fr-FR" sz="2000" b="1" dirty="0" smtClean="0">
                <a:solidFill>
                  <a:srgbClr val="CC0099"/>
                </a:solidFill>
              </a:rPr>
              <a:t>, affichage de l’image via la boucle </a:t>
            </a:r>
            <a:r>
              <a:rPr lang="fr-FR" sz="2000" b="1" dirty="0" err="1" smtClean="0">
                <a:solidFill>
                  <a:srgbClr val="CC0099"/>
                </a:solidFill>
              </a:rPr>
              <a:t>draw</a:t>
            </a:r>
            <a:r>
              <a:rPr lang="fr-FR" sz="2000" b="1" dirty="0" smtClean="0">
                <a:solidFill>
                  <a:srgbClr val="CC0099"/>
                </a:solidFill>
              </a:rPr>
              <a:t>() grâce à la méthode image()</a:t>
            </a:r>
            <a:endParaRPr lang="fr-FR" sz="2000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4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 animBg="1"/>
      <p:bldP spid="69" grpId="0" animBg="1"/>
      <p:bldP spid="7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7504" y="0"/>
            <a:ext cx="56166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u="sng" dirty="0" smtClean="0">
                <a:solidFill>
                  <a:srgbClr val="00B050"/>
                </a:solidFill>
              </a:rPr>
              <a:t>6.4 Programme Processing</a:t>
            </a:r>
            <a:endParaRPr lang="fr-FR" u="sng" dirty="0">
              <a:solidFill>
                <a:srgbClr val="00B05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31540" y="548680"/>
            <a:ext cx="208823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" dirty="0"/>
              <a:t>/**  Affiche tactile interactive - </a:t>
            </a:r>
          </a:p>
          <a:p>
            <a:r>
              <a:rPr lang="fr-FR" sz="500" dirty="0"/>
              <a:t>*  Quand on appuie sur une touche, cela lance une image, une vidéo, une </a:t>
            </a:r>
            <a:r>
              <a:rPr lang="fr-FR" sz="500" dirty="0" err="1"/>
              <a:t>annim</a:t>
            </a:r>
            <a:r>
              <a:rPr lang="fr-FR" sz="500" dirty="0"/>
              <a:t>, un son, etc...</a:t>
            </a:r>
          </a:p>
          <a:p>
            <a:r>
              <a:rPr lang="fr-FR" sz="500" dirty="0"/>
              <a:t>*/</a:t>
            </a:r>
          </a:p>
          <a:p>
            <a:r>
              <a:rPr lang="fr-FR" sz="500" dirty="0"/>
              <a:t>/// librairies</a:t>
            </a:r>
          </a:p>
          <a:p>
            <a:r>
              <a:rPr lang="fr-FR" sz="500" dirty="0"/>
              <a:t>import </a:t>
            </a:r>
            <a:r>
              <a:rPr lang="fr-FR" sz="500" dirty="0" err="1"/>
              <a:t>processing.sound</a:t>
            </a:r>
            <a:r>
              <a:rPr lang="fr-FR" sz="500" dirty="0"/>
              <a:t>.*;</a:t>
            </a:r>
          </a:p>
          <a:p>
            <a:r>
              <a:rPr lang="fr-FR" sz="500" dirty="0"/>
              <a:t>import </a:t>
            </a:r>
            <a:r>
              <a:rPr lang="fr-FR" sz="500" dirty="0" err="1"/>
              <a:t>processing.video</a:t>
            </a:r>
            <a:r>
              <a:rPr lang="fr-FR" sz="500" dirty="0"/>
              <a:t>.*; </a:t>
            </a:r>
          </a:p>
          <a:p>
            <a:endParaRPr lang="fr-FR" sz="500" dirty="0"/>
          </a:p>
          <a:p>
            <a:endParaRPr lang="fr-FR" sz="500" dirty="0"/>
          </a:p>
          <a:p>
            <a:r>
              <a:rPr lang="fr-FR" sz="500" dirty="0"/>
              <a:t>// variables globales</a:t>
            </a:r>
          </a:p>
          <a:p>
            <a:r>
              <a:rPr lang="fr-FR" sz="500" dirty="0" err="1"/>
              <a:t>PImage</a:t>
            </a:r>
            <a:r>
              <a:rPr lang="fr-FR" sz="500" dirty="0"/>
              <a:t> </a:t>
            </a:r>
            <a:r>
              <a:rPr lang="fr-FR" sz="500" dirty="0" err="1"/>
              <a:t>im</a:t>
            </a:r>
            <a:r>
              <a:rPr lang="fr-FR" sz="500" dirty="0"/>
              <a:t>; // une image</a:t>
            </a:r>
          </a:p>
          <a:p>
            <a:r>
              <a:rPr lang="fr-FR" sz="500" dirty="0" err="1"/>
              <a:t>SoundFile</a:t>
            </a:r>
            <a:r>
              <a:rPr lang="fr-FR" sz="500" dirty="0"/>
              <a:t> son; // un son</a:t>
            </a:r>
          </a:p>
          <a:p>
            <a:r>
              <a:rPr lang="fr-FR" sz="500" dirty="0" err="1"/>
              <a:t>Movie</a:t>
            </a:r>
            <a:r>
              <a:rPr lang="fr-FR" sz="500" dirty="0"/>
              <a:t> </a:t>
            </a:r>
            <a:r>
              <a:rPr lang="fr-FR" sz="500" dirty="0" err="1"/>
              <a:t>vid</a:t>
            </a:r>
            <a:r>
              <a:rPr lang="fr-FR" sz="500" dirty="0"/>
              <a:t>; // une vidéo</a:t>
            </a:r>
          </a:p>
          <a:p>
            <a:endParaRPr lang="fr-FR" sz="500" dirty="0"/>
          </a:p>
          <a:p>
            <a:r>
              <a:rPr lang="fr-FR" sz="500" dirty="0"/>
              <a:t>// bouton son image active ?</a:t>
            </a:r>
          </a:p>
          <a:p>
            <a:r>
              <a:rPr lang="fr-FR" sz="500" dirty="0" err="1"/>
              <a:t>boolean</a:t>
            </a:r>
            <a:r>
              <a:rPr lang="fr-FR" sz="500" dirty="0"/>
              <a:t> </a:t>
            </a:r>
            <a:r>
              <a:rPr lang="fr-FR" sz="500" dirty="0" err="1"/>
              <a:t>image_active</a:t>
            </a:r>
            <a:r>
              <a:rPr lang="fr-FR" sz="500" dirty="0"/>
              <a:t> = false;</a:t>
            </a:r>
          </a:p>
          <a:p>
            <a:endParaRPr lang="fr-FR" sz="500" dirty="0"/>
          </a:p>
          <a:p>
            <a:r>
              <a:rPr lang="fr-FR" sz="500" dirty="0"/>
              <a:t>// bouton son actif ?</a:t>
            </a:r>
          </a:p>
          <a:p>
            <a:r>
              <a:rPr lang="fr-FR" sz="500" dirty="0" err="1"/>
              <a:t>boolean</a:t>
            </a:r>
            <a:r>
              <a:rPr lang="fr-FR" sz="500" dirty="0"/>
              <a:t> </a:t>
            </a:r>
            <a:r>
              <a:rPr lang="fr-FR" sz="500" dirty="0" err="1"/>
              <a:t>son_actif</a:t>
            </a:r>
            <a:r>
              <a:rPr lang="fr-FR" sz="500" dirty="0"/>
              <a:t> = false;</a:t>
            </a:r>
          </a:p>
          <a:p>
            <a:r>
              <a:rPr lang="fr-FR" sz="500" dirty="0" err="1"/>
              <a:t>float</a:t>
            </a:r>
            <a:r>
              <a:rPr lang="fr-FR" sz="500" dirty="0"/>
              <a:t> </a:t>
            </a:r>
            <a:r>
              <a:rPr lang="fr-FR" sz="500" dirty="0" err="1"/>
              <a:t>tempsDebutSon</a:t>
            </a:r>
            <a:r>
              <a:rPr lang="fr-FR" sz="500" dirty="0"/>
              <a:t> = 0; // temps du début de la musique a été joué</a:t>
            </a:r>
          </a:p>
          <a:p>
            <a:endParaRPr lang="fr-FR" sz="500" dirty="0"/>
          </a:p>
          <a:p>
            <a:r>
              <a:rPr lang="fr-FR" sz="500" dirty="0"/>
              <a:t>// bouton </a:t>
            </a:r>
            <a:r>
              <a:rPr lang="fr-FR" sz="500" dirty="0" err="1"/>
              <a:t>video</a:t>
            </a:r>
            <a:r>
              <a:rPr lang="fr-FR" sz="500" dirty="0"/>
              <a:t> active ?</a:t>
            </a:r>
          </a:p>
          <a:p>
            <a:r>
              <a:rPr lang="fr-FR" sz="500" dirty="0" err="1"/>
              <a:t>boolean</a:t>
            </a:r>
            <a:r>
              <a:rPr lang="fr-FR" sz="500" dirty="0"/>
              <a:t> </a:t>
            </a:r>
            <a:r>
              <a:rPr lang="fr-FR" sz="500" dirty="0" err="1"/>
              <a:t>video_active</a:t>
            </a:r>
            <a:r>
              <a:rPr lang="fr-FR" sz="500" dirty="0"/>
              <a:t> = false;</a:t>
            </a:r>
          </a:p>
          <a:p>
            <a:r>
              <a:rPr lang="fr-FR" sz="500" dirty="0"/>
              <a:t>   </a:t>
            </a:r>
          </a:p>
          <a:p>
            <a:r>
              <a:rPr lang="fr-FR" sz="500" dirty="0" err="1"/>
              <a:t>void</a:t>
            </a:r>
            <a:r>
              <a:rPr lang="fr-FR" sz="500" dirty="0"/>
              <a:t> setup() {</a:t>
            </a:r>
          </a:p>
          <a:p>
            <a:r>
              <a:rPr lang="fr-FR" sz="500" dirty="0"/>
              <a:t>  size(500, 500);</a:t>
            </a:r>
          </a:p>
          <a:p>
            <a:r>
              <a:rPr lang="fr-FR" sz="500" dirty="0"/>
              <a:t>  </a:t>
            </a:r>
            <a:r>
              <a:rPr lang="fr-FR" sz="500" dirty="0" err="1"/>
              <a:t>noStroke</a:t>
            </a:r>
            <a:r>
              <a:rPr lang="fr-FR" sz="500" dirty="0"/>
              <a:t>();</a:t>
            </a:r>
          </a:p>
          <a:p>
            <a:r>
              <a:rPr lang="fr-FR" sz="500" dirty="0"/>
              <a:t>  background(0);</a:t>
            </a:r>
          </a:p>
          <a:p>
            <a:r>
              <a:rPr lang="fr-FR" sz="500" dirty="0"/>
              <a:t>  </a:t>
            </a:r>
          </a:p>
          <a:p>
            <a:r>
              <a:rPr lang="fr-FR" sz="500" dirty="0"/>
              <a:t>  // initialisation des variables globales</a:t>
            </a:r>
          </a:p>
          <a:p>
            <a:r>
              <a:rPr lang="fr-FR" sz="500" dirty="0"/>
              <a:t>  </a:t>
            </a:r>
            <a:r>
              <a:rPr lang="fr-FR" sz="500" dirty="0" err="1"/>
              <a:t>im</a:t>
            </a:r>
            <a:r>
              <a:rPr lang="fr-FR" sz="500" dirty="0"/>
              <a:t> = </a:t>
            </a:r>
            <a:r>
              <a:rPr lang="fr-FR" sz="500" dirty="0" err="1"/>
              <a:t>loadImage</a:t>
            </a:r>
            <a:r>
              <a:rPr lang="fr-FR" sz="500" dirty="0"/>
              <a:t>("images/chien.jpg");</a:t>
            </a:r>
          </a:p>
          <a:p>
            <a:r>
              <a:rPr lang="fr-FR" sz="500" dirty="0"/>
              <a:t>  </a:t>
            </a:r>
          </a:p>
          <a:p>
            <a:r>
              <a:rPr lang="fr-FR" sz="500" dirty="0"/>
              <a:t>  // chargement du son</a:t>
            </a:r>
          </a:p>
          <a:p>
            <a:r>
              <a:rPr lang="fr-FR" sz="500" dirty="0"/>
              <a:t>  son = new </a:t>
            </a:r>
            <a:r>
              <a:rPr lang="fr-FR" sz="500" dirty="0" err="1"/>
              <a:t>SoundFile</a:t>
            </a:r>
            <a:r>
              <a:rPr lang="fr-FR" sz="500" dirty="0"/>
              <a:t>(</a:t>
            </a:r>
            <a:r>
              <a:rPr lang="fr-FR" sz="500" dirty="0" err="1"/>
              <a:t>this</a:t>
            </a:r>
            <a:r>
              <a:rPr lang="fr-FR" sz="500" dirty="0"/>
              <a:t>, "sons/</a:t>
            </a:r>
            <a:r>
              <a:rPr lang="fr-FR" sz="500" dirty="0" err="1"/>
              <a:t>beat.aiff</a:t>
            </a:r>
            <a:r>
              <a:rPr lang="fr-FR" sz="500" dirty="0"/>
              <a:t>");</a:t>
            </a:r>
          </a:p>
          <a:p>
            <a:r>
              <a:rPr lang="fr-FR" sz="500" dirty="0"/>
              <a:t>  //</a:t>
            </a:r>
            <a:r>
              <a:rPr lang="fr-FR" sz="500" dirty="0" err="1"/>
              <a:t>println</a:t>
            </a:r>
            <a:r>
              <a:rPr lang="fr-FR" sz="500" dirty="0"/>
              <a:t>(</a:t>
            </a:r>
            <a:r>
              <a:rPr lang="fr-FR" sz="500" dirty="0" err="1"/>
              <a:t>son.duration</a:t>
            </a:r>
            <a:r>
              <a:rPr lang="fr-FR" sz="500" dirty="0"/>
              <a:t>());</a:t>
            </a:r>
          </a:p>
          <a:p>
            <a:r>
              <a:rPr lang="fr-FR" sz="500" dirty="0"/>
              <a:t>  </a:t>
            </a:r>
          </a:p>
          <a:p>
            <a:r>
              <a:rPr lang="fr-FR" sz="500" dirty="0"/>
              <a:t>  // chargement de la </a:t>
            </a:r>
            <a:r>
              <a:rPr lang="fr-FR" sz="500" dirty="0" err="1"/>
              <a:t>video</a:t>
            </a:r>
            <a:endParaRPr lang="fr-FR" sz="500" dirty="0"/>
          </a:p>
          <a:p>
            <a:r>
              <a:rPr lang="fr-FR" sz="500" dirty="0"/>
              <a:t>  </a:t>
            </a:r>
            <a:r>
              <a:rPr lang="fr-FR" sz="500" dirty="0" err="1"/>
              <a:t>vid</a:t>
            </a:r>
            <a:r>
              <a:rPr lang="fr-FR" sz="500" dirty="0"/>
              <a:t> = new </a:t>
            </a:r>
            <a:r>
              <a:rPr lang="fr-FR" sz="500" dirty="0" err="1"/>
              <a:t>Movie</a:t>
            </a:r>
            <a:r>
              <a:rPr lang="fr-FR" sz="500" dirty="0"/>
              <a:t>(</a:t>
            </a:r>
            <a:r>
              <a:rPr lang="fr-FR" sz="500" dirty="0" err="1"/>
              <a:t>this</a:t>
            </a:r>
            <a:r>
              <a:rPr lang="fr-FR" sz="500" dirty="0"/>
              <a:t>, "</a:t>
            </a:r>
            <a:r>
              <a:rPr lang="fr-FR" sz="500" dirty="0" err="1"/>
              <a:t>videos</a:t>
            </a:r>
            <a:r>
              <a:rPr lang="fr-FR" sz="500" dirty="0"/>
              <a:t>/affiche.mp4"); </a:t>
            </a:r>
          </a:p>
          <a:p>
            <a:r>
              <a:rPr lang="fr-FR" sz="500" dirty="0"/>
              <a:t> </a:t>
            </a:r>
          </a:p>
          <a:p>
            <a:r>
              <a:rPr lang="fr-FR" sz="500" dirty="0"/>
              <a:t>}</a:t>
            </a:r>
          </a:p>
          <a:p>
            <a:endParaRPr lang="fr-FR" sz="500" dirty="0"/>
          </a:p>
          <a:p>
            <a:r>
              <a:rPr lang="fr-FR" sz="500" dirty="0" err="1"/>
              <a:t>void</a:t>
            </a:r>
            <a:r>
              <a:rPr lang="fr-FR" sz="500" dirty="0"/>
              <a:t> </a:t>
            </a:r>
            <a:r>
              <a:rPr lang="fr-FR" sz="500" dirty="0" err="1"/>
              <a:t>draw</a:t>
            </a:r>
            <a:r>
              <a:rPr lang="fr-FR" sz="500" dirty="0"/>
              <a:t>() { </a:t>
            </a:r>
          </a:p>
          <a:p>
            <a:r>
              <a:rPr lang="fr-FR" sz="500" dirty="0"/>
              <a:t> </a:t>
            </a:r>
          </a:p>
          <a:p>
            <a:r>
              <a:rPr lang="fr-FR" sz="500" dirty="0"/>
              <a:t>  // gestion du son ////////////////////////////////////////</a:t>
            </a:r>
          </a:p>
          <a:p>
            <a:r>
              <a:rPr lang="fr-FR" sz="500" dirty="0"/>
              <a:t>  // test du temps pendant lequel le son est joué</a:t>
            </a:r>
          </a:p>
          <a:p>
            <a:r>
              <a:rPr lang="fr-FR" sz="500" dirty="0"/>
              <a:t>  //</a:t>
            </a:r>
            <a:r>
              <a:rPr lang="fr-FR" sz="500" dirty="0" err="1"/>
              <a:t>debug</a:t>
            </a:r>
            <a:endParaRPr lang="fr-FR" sz="500" dirty="0"/>
          </a:p>
          <a:p>
            <a:r>
              <a:rPr lang="fr-FR" sz="500" dirty="0"/>
              <a:t>  </a:t>
            </a:r>
            <a:r>
              <a:rPr lang="fr-FR" sz="500" dirty="0" err="1"/>
              <a:t>println</a:t>
            </a:r>
            <a:r>
              <a:rPr lang="fr-FR" sz="500" dirty="0"/>
              <a:t>("</a:t>
            </a:r>
            <a:r>
              <a:rPr lang="fr-FR" sz="500" dirty="0" err="1"/>
              <a:t>son_actif</a:t>
            </a:r>
            <a:r>
              <a:rPr lang="fr-FR" sz="500" dirty="0"/>
              <a:t> = "+ </a:t>
            </a:r>
            <a:r>
              <a:rPr lang="fr-FR" sz="500" dirty="0" err="1"/>
              <a:t>son_actif</a:t>
            </a:r>
            <a:r>
              <a:rPr lang="fr-FR" sz="500" dirty="0"/>
              <a:t>);</a:t>
            </a:r>
          </a:p>
          <a:p>
            <a:r>
              <a:rPr lang="fr-FR" sz="500" dirty="0"/>
              <a:t>  // fin </a:t>
            </a:r>
            <a:r>
              <a:rPr lang="fr-FR" sz="500" dirty="0" err="1"/>
              <a:t>debug</a:t>
            </a:r>
            <a:endParaRPr lang="fr-FR" sz="500" dirty="0"/>
          </a:p>
          <a:p>
            <a:r>
              <a:rPr lang="fr-FR" sz="500" dirty="0"/>
              <a:t>  </a:t>
            </a:r>
          </a:p>
          <a:p>
            <a:r>
              <a:rPr lang="fr-FR" sz="500" dirty="0"/>
              <a:t>  if (</a:t>
            </a:r>
            <a:r>
              <a:rPr lang="fr-FR" sz="500" dirty="0" err="1"/>
              <a:t>son_actif</a:t>
            </a:r>
            <a:r>
              <a:rPr lang="fr-FR" sz="500" dirty="0"/>
              <a:t>){</a:t>
            </a:r>
          </a:p>
          <a:p>
            <a:r>
              <a:rPr lang="fr-FR" sz="500" dirty="0"/>
              <a:t>    </a:t>
            </a:r>
            <a:r>
              <a:rPr lang="fr-FR" sz="500" dirty="0" err="1"/>
              <a:t>float</a:t>
            </a:r>
            <a:r>
              <a:rPr lang="fr-FR" sz="500" dirty="0"/>
              <a:t> </a:t>
            </a:r>
            <a:r>
              <a:rPr lang="fr-FR" sz="500" dirty="0" err="1"/>
              <a:t>tempsEcoute</a:t>
            </a:r>
            <a:r>
              <a:rPr lang="fr-FR" sz="500" dirty="0"/>
              <a:t> = </a:t>
            </a:r>
            <a:r>
              <a:rPr lang="fr-FR" sz="500" dirty="0" err="1"/>
              <a:t>millis</a:t>
            </a:r>
            <a:r>
              <a:rPr lang="fr-FR" sz="500" dirty="0"/>
              <a:t>() - </a:t>
            </a:r>
            <a:r>
              <a:rPr lang="fr-FR" sz="500" dirty="0" err="1"/>
              <a:t>tempsDebutSon</a:t>
            </a:r>
            <a:r>
              <a:rPr lang="fr-FR" sz="500" dirty="0"/>
              <a:t> ;</a:t>
            </a:r>
          </a:p>
          <a:p>
            <a:endParaRPr lang="fr-FR" sz="500" dirty="0"/>
          </a:p>
          <a:p>
            <a:r>
              <a:rPr lang="fr-FR" sz="500" dirty="0"/>
              <a:t>   // </a:t>
            </a:r>
            <a:r>
              <a:rPr lang="fr-FR" sz="500" dirty="0" err="1"/>
              <a:t>debug</a:t>
            </a:r>
            <a:r>
              <a:rPr lang="fr-FR" sz="500" dirty="0"/>
              <a:t> </a:t>
            </a:r>
          </a:p>
          <a:p>
            <a:r>
              <a:rPr lang="fr-FR" sz="500" dirty="0"/>
              <a:t>    </a:t>
            </a:r>
            <a:r>
              <a:rPr lang="fr-FR" sz="500" dirty="0" err="1"/>
              <a:t>println</a:t>
            </a:r>
            <a:r>
              <a:rPr lang="fr-FR" sz="500" dirty="0"/>
              <a:t>("</a:t>
            </a:r>
            <a:r>
              <a:rPr lang="fr-FR" sz="500" dirty="0" err="1"/>
              <a:t>tempsDebutSon</a:t>
            </a:r>
            <a:r>
              <a:rPr lang="fr-FR" sz="500" dirty="0"/>
              <a:t> = " + </a:t>
            </a:r>
            <a:r>
              <a:rPr lang="fr-FR" sz="500" dirty="0" err="1"/>
              <a:t>tempsDebutSon</a:t>
            </a:r>
            <a:r>
              <a:rPr lang="fr-FR" sz="500" dirty="0"/>
              <a:t>);</a:t>
            </a:r>
          </a:p>
          <a:p>
            <a:r>
              <a:rPr lang="fr-FR" sz="500" dirty="0"/>
              <a:t>    </a:t>
            </a:r>
            <a:r>
              <a:rPr lang="fr-FR" sz="500" dirty="0" err="1"/>
              <a:t>println</a:t>
            </a:r>
            <a:r>
              <a:rPr lang="fr-FR" sz="500" dirty="0"/>
              <a:t>("</a:t>
            </a:r>
            <a:r>
              <a:rPr lang="fr-FR" sz="500" dirty="0" err="1"/>
              <a:t>tempsEcoute</a:t>
            </a:r>
            <a:r>
              <a:rPr lang="fr-FR" sz="500" dirty="0"/>
              <a:t> = " + </a:t>
            </a:r>
            <a:r>
              <a:rPr lang="fr-FR" sz="500" dirty="0" err="1"/>
              <a:t>tempsEcoute</a:t>
            </a:r>
            <a:r>
              <a:rPr lang="fr-FR" sz="500" dirty="0"/>
              <a:t>);</a:t>
            </a:r>
          </a:p>
          <a:p>
            <a:r>
              <a:rPr lang="fr-FR" sz="500" dirty="0"/>
              <a:t>    </a:t>
            </a:r>
            <a:r>
              <a:rPr lang="fr-FR" sz="500" dirty="0" err="1"/>
              <a:t>println</a:t>
            </a:r>
            <a:r>
              <a:rPr lang="fr-FR" sz="500" dirty="0"/>
              <a:t>("durée du son " + </a:t>
            </a:r>
            <a:r>
              <a:rPr lang="fr-FR" sz="500" dirty="0" err="1"/>
              <a:t>son.duration</a:t>
            </a:r>
            <a:r>
              <a:rPr lang="fr-FR" sz="500" dirty="0"/>
              <a:t>());</a:t>
            </a:r>
          </a:p>
          <a:p>
            <a:r>
              <a:rPr lang="fr-FR" sz="500" dirty="0"/>
              <a:t>    // fin </a:t>
            </a:r>
            <a:r>
              <a:rPr lang="fr-FR" sz="500" dirty="0" err="1"/>
              <a:t>debug</a:t>
            </a:r>
            <a:endParaRPr lang="fr-FR" sz="500" dirty="0"/>
          </a:p>
          <a:p>
            <a:r>
              <a:rPr lang="fr-FR" sz="500" dirty="0"/>
              <a:t>    </a:t>
            </a:r>
          </a:p>
          <a:p>
            <a:r>
              <a:rPr lang="fr-FR" sz="500" dirty="0"/>
              <a:t>    if ( </a:t>
            </a:r>
            <a:r>
              <a:rPr lang="fr-FR" sz="500" dirty="0" err="1"/>
              <a:t>tempsEcoute</a:t>
            </a:r>
            <a:r>
              <a:rPr lang="fr-FR" sz="500" dirty="0"/>
              <a:t> &gt;= </a:t>
            </a:r>
            <a:r>
              <a:rPr lang="fr-FR" sz="500" dirty="0" err="1"/>
              <a:t>son.duration</a:t>
            </a:r>
            <a:r>
              <a:rPr lang="fr-FR" sz="500" dirty="0"/>
              <a:t>()*1000){ // si le son est fini</a:t>
            </a:r>
          </a:p>
          <a:p>
            <a:r>
              <a:rPr lang="fr-FR" sz="500" dirty="0"/>
              <a:t>      </a:t>
            </a:r>
            <a:r>
              <a:rPr lang="fr-FR" sz="500" dirty="0" err="1"/>
              <a:t>son_actif</a:t>
            </a:r>
            <a:r>
              <a:rPr lang="fr-FR" sz="500" dirty="0"/>
              <a:t> = false; // bouton </a:t>
            </a:r>
            <a:r>
              <a:rPr lang="fr-FR" sz="500" dirty="0" err="1"/>
              <a:t>son_actif</a:t>
            </a:r>
            <a:r>
              <a:rPr lang="fr-FR" sz="500" dirty="0"/>
              <a:t> off</a:t>
            </a:r>
          </a:p>
          <a:p>
            <a:r>
              <a:rPr lang="fr-FR" sz="500" dirty="0"/>
              <a:t>    }</a:t>
            </a:r>
          </a:p>
          <a:p>
            <a:r>
              <a:rPr lang="fr-FR" sz="500" dirty="0"/>
              <a:t>  }</a:t>
            </a:r>
          </a:p>
          <a:p>
            <a:r>
              <a:rPr lang="fr-FR" sz="500" dirty="0"/>
              <a:t>  </a:t>
            </a:r>
          </a:p>
          <a:p>
            <a:r>
              <a:rPr lang="fr-FR" sz="500" dirty="0"/>
              <a:t>    // gestion de la vidéo ////////////////////////////////////////</a:t>
            </a:r>
          </a:p>
          <a:p>
            <a:r>
              <a:rPr lang="fr-FR" sz="500" dirty="0"/>
              <a:t>    if (</a:t>
            </a:r>
            <a:r>
              <a:rPr lang="fr-FR" sz="500" dirty="0" err="1"/>
              <a:t>video_active</a:t>
            </a:r>
            <a:r>
              <a:rPr lang="fr-FR" sz="500" dirty="0"/>
              <a:t>){</a:t>
            </a:r>
          </a:p>
          <a:p>
            <a:r>
              <a:rPr lang="fr-FR" sz="500" dirty="0"/>
              <a:t>      image(</a:t>
            </a:r>
            <a:r>
              <a:rPr lang="fr-FR" sz="500" dirty="0" err="1"/>
              <a:t>vid</a:t>
            </a:r>
            <a:r>
              <a:rPr lang="fr-FR" sz="500" dirty="0"/>
              <a:t>, 0, 0, </a:t>
            </a:r>
            <a:r>
              <a:rPr lang="fr-FR" sz="500" dirty="0" err="1"/>
              <a:t>width</a:t>
            </a:r>
            <a:r>
              <a:rPr lang="fr-FR" sz="500" dirty="0"/>
              <a:t>, </a:t>
            </a:r>
            <a:r>
              <a:rPr lang="fr-FR" sz="500" dirty="0" err="1"/>
              <a:t>height</a:t>
            </a:r>
            <a:r>
              <a:rPr lang="fr-FR" sz="500" dirty="0"/>
              <a:t>);</a:t>
            </a:r>
          </a:p>
          <a:p>
            <a:r>
              <a:rPr lang="fr-FR" sz="500" dirty="0"/>
              <a:t>    }</a:t>
            </a:r>
          </a:p>
          <a:p>
            <a:r>
              <a:rPr lang="fr-FR" sz="500" dirty="0"/>
              <a:t>    </a:t>
            </a:r>
            <a:r>
              <a:rPr lang="fr-FR" sz="500" dirty="0" err="1"/>
              <a:t>else</a:t>
            </a:r>
            <a:r>
              <a:rPr lang="fr-FR" sz="500" dirty="0"/>
              <a:t>{</a:t>
            </a:r>
          </a:p>
          <a:p>
            <a:r>
              <a:rPr lang="fr-FR" sz="500" dirty="0"/>
              <a:t>      background(0); // fond noir</a:t>
            </a:r>
          </a:p>
          <a:p>
            <a:r>
              <a:rPr lang="fr-FR" sz="500" dirty="0"/>
              <a:t>    }</a:t>
            </a:r>
          </a:p>
          <a:p>
            <a:r>
              <a:rPr lang="fr-FR" sz="500" dirty="0"/>
              <a:t>     </a:t>
            </a:r>
          </a:p>
          <a:p>
            <a:r>
              <a:rPr lang="fr-FR" sz="500" dirty="0"/>
              <a:t>     // gestion de l'image</a:t>
            </a:r>
          </a:p>
          <a:p>
            <a:r>
              <a:rPr lang="fr-FR" sz="500" dirty="0"/>
              <a:t>     if (</a:t>
            </a:r>
            <a:r>
              <a:rPr lang="fr-FR" sz="500" dirty="0" err="1"/>
              <a:t>image_active</a:t>
            </a:r>
            <a:r>
              <a:rPr lang="fr-FR" sz="500" dirty="0"/>
              <a:t>){</a:t>
            </a:r>
          </a:p>
          <a:p>
            <a:r>
              <a:rPr lang="fr-FR" sz="500" dirty="0"/>
              <a:t>       </a:t>
            </a:r>
            <a:r>
              <a:rPr lang="fr-FR" sz="500" dirty="0" err="1"/>
              <a:t>float</a:t>
            </a:r>
            <a:r>
              <a:rPr lang="fr-FR" sz="500" dirty="0"/>
              <a:t> x = 30 + </a:t>
            </a:r>
            <a:r>
              <a:rPr lang="fr-FR" sz="500" dirty="0" err="1"/>
              <a:t>random</a:t>
            </a:r>
            <a:r>
              <a:rPr lang="fr-FR" sz="500" dirty="0"/>
              <a:t>(-20,20); // </a:t>
            </a:r>
            <a:r>
              <a:rPr lang="fr-FR" sz="500" dirty="0" err="1"/>
              <a:t>random</a:t>
            </a:r>
            <a:r>
              <a:rPr lang="fr-FR" sz="500" dirty="0"/>
              <a:t> sur la position</a:t>
            </a:r>
          </a:p>
          <a:p>
            <a:r>
              <a:rPr lang="fr-FR" sz="500" dirty="0"/>
              <a:t>       </a:t>
            </a:r>
            <a:r>
              <a:rPr lang="fr-FR" sz="500" dirty="0" err="1"/>
              <a:t>float</a:t>
            </a:r>
            <a:r>
              <a:rPr lang="fr-FR" sz="500" dirty="0"/>
              <a:t> y = 30 + </a:t>
            </a:r>
            <a:r>
              <a:rPr lang="fr-FR" sz="500" dirty="0" err="1"/>
              <a:t>random</a:t>
            </a:r>
            <a:r>
              <a:rPr lang="fr-FR" sz="500" dirty="0"/>
              <a:t>(-20,20);</a:t>
            </a:r>
          </a:p>
          <a:p>
            <a:r>
              <a:rPr lang="fr-FR" sz="500" dirty="0"/>
              <a:t>       image(im,x,y,200,200);</a:t>
            </a:r>
          </a:p>
          <a:p>
            <a:r>
              <a:rPr lang="fr-FR" sz="500" dirty="0"/>
              <a:t>     }</a:t>
            </a:r>
          </a:p>
          <a:p>
            <a:r>
              <a:rPr lang="fr-FR" sz="500" dirty="0"/>
              <a:t>  </a:t>
            </a:r>
          </a:p>
          <a:p>
            <a:r>
              <a:rPr lang="fr-FR" sz="500" dirty="0"/>
              <a:t>}</a:t>
            </a:r>
          </a:p>
          <a:p>
            <a:endParaRPr lang="fr-FR" sz="500" dirty="0"/>
          </a:p>
        </p:txBody>
      </p:sp>
      <p:sp>
        <p:nvSpPr>
          <p:cNvPr id="6" name="Rectangle 5"/>
          <p:cNvSpPr/>
          <p:nvPr/>
        </p:nvSpPr>
        <p:spPr>
          <a:xfrm>
            <a:off x="4932040" y="728700"/>
            <a:ext cx="266429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500" dirty="0" err="1"/>
              <a:t>void</a:t>
            </a:r>
            <a:r>
              <a:rPr lang="fr-FR" sz="500" dirty="0"/>
              <a:t> </a:t>
            </a:r>
            <a:r>
              <a:rPr lang="fr-FR" sz="500" dirty="0" err="1"/>
              <a:t>keyPressed</a:t>
            </a:r>
            <a:r>
              <a:rPr lang="fr-FR" sz="500" dirty="0"/>
              <a:t>() {</a:t>
            </a:r>
          </a:p>
          <a:p>
            <a:r>
              <a:rPr lang="fr-FR" sz="500" dirty="0"/>
              <a:t>  if (key == CODED) {</a:t>
            </a:r>
          </a:p>
          <a:p>
            <a:r>
              <a:rPr lang="fr-FR" sz="500" dirty="0"/>
              <a:t>    if (</a:t>
            </a:r>
            <a:r>
              <a:rPr lang="fr-FR" sz="500" dirty="0" err="1"/>
              <a:t>keyCode</a:t>
            </a:r>
            <a:r>
              <a:rPr lang="fr-FR" sz="500" dirty="0"/>
              <a:t> == RIGHT) { // son</a:t>
            </a:r>
          </a:p>
          <a:p>
            <a:r>
              <a:rPr lang="fr-FR" sz="500" dirty="0"/>
              <a:t>      if (</a:t>
            </a:r>
            <a:r>
              <a:rPr lang="fr-FR" sz="500" dirty="0" err="1"/>
              <a:t>son_actif</a:t>
            </a:r>
            <a:r>
              <a:rPr lang="fr-FR" sz="500" dirty="0"/>
              <a:t>==false){ // le son ne joue pas</a:t>
            </a:r>
          </a:p>
          <a:p>
            <a:r>
              <a:rPr lang="fr-FR" sz="500" dirty="0"/>
              <a:t>        // arrêter l'autre son qui tourne éventuellement</a:t>
            </a:r>
          </a:p>
          <a:p>
            <a:r>
              <a:rPr lang="fr-FR" sz="500" dirty="0"/>
              <a:t>        </a:t>
            </a:r>
            <a:r>
              <a:rPr lang="fr-FR" sz="500" dirty="0" err="1"/>
              <a:t>son.stop</a:t>
            </a:r>
            <a:r>
              <a:rPr lang="fr-FR" sz="500" dirty="0"/>
              <a:t>();</a:t>
            </a:r>
          </a:p>
          <a:p>
            <a:r>
              <a:rPr lang="fr-FR" sz="500" dirty="0"/>
              <a:t>        // chargement du son 1</a:t>
            </a:r>
          </a:p>
          <a:p>
            <a:r>
              <a:rPr lang="fr-FR" sz="500" dirty="0"/>
              <a:t>        son = new </a:t>
            </a:r>
            <a:r>
              <a:rPr lang="fr-FR" sz="500" dirty="0" err="1"/>
              <a:t>SoundFile</a:t>
            </a:r>
            <a:r>
              <a:rPr lang="fr-FR" sz="500" dirty="0"/>
              <a:t>(</a:t>
            </a:r>
            <a:r>
              <a:rPr lang="fr-FR" sz="500" dirty="0" err="1"/>
              <a:t>this</a:t>
            </a:r>
            <a:r>
              <a:rPr lang="fr-FR" sz="500" dirty="0"/>
              <a:t>, "sons/</a:t>
            </a:r>
            <a:r>
              <a:rPr lang="fr-FR" sz="500" dirty="0" err="1"/>
              <a:t>beat.aiff</a:t>
            </a:r>
            <a:r>
              <a:rPr lang="fr-FR" sz="500" dirty="0"/>
              <a:t>");</a:t>
            </a:r>
          </a:p>
          <a:p>
            <a:r>
              <a:rPr lang="fr-FR" sz="500" dirty="0"/>
              <a:t>        </a:t>
            </a:r>
            <a:r>
              <a:rPr lang="fr-FR" sz="500" dirty="0" err="1"/>
              <a:t>son.play</a:t>
            </a:r>
            <a:r>
              <a:rPr lang="fr-FR" sz="500" dirty="0"/>
              <a:t>();</a:t>
            </a:r>
          </a:p>
          <a:p>
            <a:r>
              <a:rPr lang="fr-FR" sz="500" dirty="0"/>
              <a:t>        </a:t>
            </a:r>
            <a:r>
              <a:rPr lang="fr-FR" sz="500" dirty="0" err="1"/>
              <a:t>tempsDebutSon</a:t>
            </a:r>
            <a:r>
              <a:rPr lang="fr-FR" sz="500" dirty="0"/>
              <a:t> = </a:t>
            </a:r>
            <a:r>
              <a:rPr lang="fr-FR" sz="500" dirty="0" err="1"/>
              <a:t>millis</a:t>
            </a:r>
            <a:r>
              <a:rPr lang="fr-FR" sz="500" dirty="0"/>
              <a:t>();</a:t>
            </a:r>
          </a:p>
          <a:p>
            <a:r>
              <a:rPr lang="fr-FR" sz="500" dirty="0"/>
              <a:t>        </a:t>
            </a:r>
            <a:r>
              <a:rPr lang="fr-FR" sz="500" dirty="0" err="1"/>
              <a:t>son_actif</a:t>
            </a:r>
            <a:r>
              <a:rPr lang="fr-FR" sz="500" dirty="0"/>
              <a:t> = </a:t>
            </a:r>
            <a:r>
              <a:rPr lang="fr-FR" sz="500" dirty="0" err="1"/>
              <a:t>true</a:t>
            </a:r>
            <a:r>
              <a:rPr lang="fr-FR" sz="500" dirty="0"/>
              <a:t>; // bouton </a:t>
            </a:r>
            <a:r>
              <a:rPr lang="fr-FR" sz="500" dirty="0" err="1"/>
              <a:t>son_actif</a:t>
            </a:r>
            <a:r>
              <a:rPr lang="fr-FR" sz="500" dirty="0"/>
              <a:t> on</a:t>
            </a:r>
          </a:p>
          <a:p>
            <a:r>
              <a:rPr lang="fr-FR" sz="500" dirty="0"/>
              <a:t>      }</a:t>
            </a:r>
          </a:p>
          <a:p>
            <a:r>
              <a:rPr lang="fr-FR" sz="500" dirty="0"/>
              <a:t>      </a:t>
            </a:r>
            <a:r>
              <a:rPr lang="fr-FR" sz="500" dirty="0" err="1"/>
              <a:t>else</a:t>
            </a:r>
            <a:r>
              <a:rPr lang="fr-FR" sz="500" dirty="0"/>
              <a:t> { // le son joue</a:t>
            </a:r>
          </a:p>
          <a:p>
            <a:r>
              <a:rPr lang="fr-FR" sz="500" dirty="0"/>
              <a:t>        </a:t>
            </a:r>
            <a:r>
              <a:rPr lang="fr-FR" sz="500" dirty="0" err="1"/>
              <a:t>son.stop</a:t>
            </a:r>
            <a:r>
              <a:rPr lang="fr-FR" sz="500" dirty="0"/>
              <a:t>();</a:t>
            </a:r>
          </a:p>
          <a:p>
            <a:r>
              <a:rPr lang="fr-FR" sz="500" dirty="0"/>
              <a:t>        </a:t>
            </a:r>
            <a:r>
              <a:rPr lang="fr-FR" sz="500" dirty="0" err="1"/>
              <a:t>son_actif</a:t>
            </a:r>
            <a:r>
              <a:rPr lang="fr-FR" sz="500" dirty="0"/>
              <a:t> = false;</a:t>
            </a:r>
          </a:p>
          <a:p>
            <a:r>
              <a:rPr lang="fr-FR" sz="500" dirty="0"/>
              <a:t>      }</a:t>
            </a:r>
          </a:p>
          <a:p>
            <a:r>
              <a:rPr lang="fr-FR" sz="500" dirty="0"/>
              <a:t>    }</a:t>
            </a:r>
          </a:p>
          <a:p>
            <a:r>
              <a:rPr lang="fr-FR" sz="500" dirty="0"/>
              <a:t>    if (</a:t>
            </a:r>
            <a:r>
              <a:rPr lang="fr-FR" sz="500" dirty="0" err="1"/>
              <a:t>keyCode</a:t>
            </a:r>
            <a:r>
              <a:rPr lang="fr-FR" sz="500" dirty="0"/>
              <a:t> == LEFT) { // son 2</a:t>
            </a:r>
          </a:p>
          <a:p>
            <a:r>
              <a:rPr lang="fr-FR" sz="500" dirty="0"/>
              <a:t>      if (</a:t>
            </a:r>
            <a:r>
              <a:rPr lang="fr-FR" sz="500" dirty="0" err="1"/>
              <a:t>son_actif</a:t>
            </a:r>
            <a:r>
              <a:rPr lang="fr-FR" sz="500" dirty="0"/>
              <a:t>==false){ // le son ne joue pas</a:t>
            </a:r>
          </a:p>
          <a:p>
            <a:r>
              <a:rPr lang="fr-FR" sz="500" dirty="0"/>
              <a:t>        // arrêter l'autre son qui tourne éventuellement</a:t>
            </a:r>
          </a:p>
          <a:p>
            <a:r>
              <a:rPr lang="fr-FR" sz="500" dirty="0"/>
              <a:t>        </a:t>
            </a:r>
            <a:r>
              <a:rPr lang="fr-FR" sz="500" dirty="0" err="1"/>
              <a:t>son.stop</a:t>
            </a:r>
            <a:r>
              <a:rPr lang="fr-FR" sz="500" dirty="0"/>
              <a:t>();</a:t>
            </a:r>
          </a:p>
          <a:p>
            <a:r>
              <a:rPr lang="fr-FR" sz="500" dirty="0"/>
              <a:t>        // chargement du son 1</a:t>
            </a:r>
          </a:p>
          <a:p>
            <a:r>
              <a:rPr lang="fr-FR" sz="500" dirty="0"/>
              <a:t>        son = new </a:t>
            </a:r>
            <a:r>
              <a:rPr lang="fr-FR" sz="500" dirty="0" err="1"/>
              <a:t>SoundFile</a:t>
            </a:r>
            <a:r>
              <a:rPr lang="fr-FR" sz="500" dirty="0"/>
              <a:t>(</a:t>
            </a:r>
            <a:r>
              <a:rPr lang="fr-FR" sz="500" dirty="0" err="1"/>
              <a:t>this</a:t>
            </a:r>
            <a:r>
              <a:rPr lang="fr-FR" sz="500" dirty="0"/>
              <a:t>, "sons/Armstrong.wav");</a:t>
            </a:r>
          </a:p>
          <a:p>
            <a:r>
              <a:rPr lang="fr-FR" sz="500" dirty="0"/>
              <a:t>        </a:t>
            </a:r>
            <a:r>
              <a:rPr lang="fr-FR" sz="500" dirty="0" err="1"/>
              <a:t>son.play</a:t>
            </a:r>
            <a:r>
              <a:rPr lang="fr-FR" sz="500" dirty="0"/>
              <a:t>();</a:t>
            </a:r>
          </a:p>
          <a:p>
            <a:r>
              <a:rPr lang="fr-FR" sz="500" dirty="0"/>
              <a:t>        </a:t>
            </a:r>
            <a:r>
              <a:rPr lang="fr-FR" sz="500" dirty="0" err="1"/>
              <a:t>tempsDebutSon</a:t>
            </a:r>
            <a:r>
              <a:rPr lang="fr-FR" sz="500" dirty="0"/>
              <a:t> = </a:t>
            </a:r>
            <a:r>
              <a:rPr lang="fr-FR" sz="500" dirty="0" err="1"/>
              <a:t>millis</a:t>
            </a:r>
            <a:r>
              <a:rPr lang="fr-FR" sz="500" dirty="0"/>
              <a:t>();</a:t>
            </a:r>
          </a:p>
          <a:p>
            <a:r>
              <a:rPr lang="fr-FR" sz="500" dirty="0"/>
              <a:t>        </a:t>
            </a:r>
            <a:r>
              <a:rPr lang="fr-FR" sz="500" dirty="0" err="1"/>
              <a:t>son_actif</a:t>
            </a:r>
            <a:r>
              <a:rPr lang="fr-FR" sz="500" dirty="0"/>
              <a:t> = </a:t>
            </a:r>
            <a:r>
              <a:rPr lang="fr-FR" sz="500" dirty="0" err="1"/>
              <a:t>true</a:t>
            </a:r>
            <a:r>
              <a:rPr lang="fr-FR" sz="500" dirty="0"/>
              <a:t>; // bouton </a:t>
            </a:r>
            <a:r>
              <a:rPr lang="fr-FR" sz="500" dirty="0" err="1"/>
              <a:t>son_actif</a:t>
            </a:r>
            <a:r>
              <a:rPr lang="fr-FR" sz="500" dirty="0"/>
              <a:t> on</a:t>
            </a:r>
          </a:p>
          <a:p>
            <a:r>
              <a:rPr lang="fr-FR" sz="500" dirty="0"/>
              <a:t>      }</a:t>
            </a:r>
          </a:p>
          <a:p>
            <a:r>
              <a:rPr lang="fr-FR" sz="500" dirty="0"/>
              <a:t>      </a:t>
            </a:r>
            <a:r>
              <a:rPr lang="fr-FR" sz="500" dirty="0" err="1"/>
              <a:t>else</a:t>
            </a:r>
            <a:r>
              <a:rPr lang="fr-FR" sz="500" dirty="0"/>
              <a:t> { // le son joue</a:t>
            </a:r>
          </a:p>
          <a:p>
            <a:r>
              <a:rPr lang="fr-FR" sz="500" dirty="0"/>
              <a:t>        </a:t>
            </a:r>
            <a:r>
              <a:rPr lang="fr-FR" sz="500" dirty="0" err="1"/>
              <a:t>son.stop</a:t>
            </a:r>
            <a:r>
              <a:rPr lang="fr-FR" sz="500" dirty="0"/>
              <a:t>();</a:t>
            </a:r>
          </a:p>
          <a:p>
            <a:r>
              <a:rPr lang="fr-FR" sz="500" dirty="0"/>
              <a:t>        </a:t>
            </a:r>
            <a:r>
              <a:rPr lang="fr-FR" sz="500" dirty="0" err="1"/>
              <a:t>son_actif</a:t>
            </a:r>
            <a:r>
              <a:rPr lang="fr-FR" sz="500" dirty="0"/>
              <a:t> = false;</a:t>
            </a:r>
          </a:p>
          <a:p>
            <a:r>
              <a:rPr lang="fr-FR" sz="500" dirty="0"/>
              <a:t>      }</a:t>
            </a:r>
          </a:p>
          <a:p>
            <a:r>
              <a:rPr lang="fr-FR" sz="500" dirty="0"/>
              <a:t>    }</a:t>
            </a:r>
          </a:p>
          <a:p>
            <a:r>
              <a:rPr lang="fr-FR" sz="500" dirty="0"/>
              <a:t>    </a:t>
            </a:r>
          </a:p>
          <a:p>
            <a:r>
              <a:rPr lang="fr-FR" sz="500" dirty="0"/>
              <a:t>    if (</a:t>
            </a:r>
            <a:r>
              <a:rPr lang="fr-FR" sz="500" dirty="0" err="1"/>
              <a:t>keyCode</a:t>
            </a:r>
            <a:r>
              <a:rPr lang="fr-FR" sz="500" dirty="0"/>
              <a:t> == UP) { // </a:t>
            </a:r>
            <a:r>
              <a:rPr lang="fr-FR" sz="500" dirty="0" err="1"/>
              <a:t>video</a:t>
            </a:r>
            <a:r>
              <a:rPr lang="fr-FR" sz="500" dirty="0"/>
              <a:t> 1</a:t>
            </a:r>
          </a:p>
          <a:p>
            <a:r>
              <a:rPr lang="fr-FR" sz="500" dirty="0"/>
              <a:t>      if (</a:t>
            </a:r>
            <a:r>
              <a:rPr lang="fr-FR" sz="500" dirty="0" err="1"/>
              <a:t>video_active</a:t>
            </a:r>
            <a:r>
              <a:rPr lang="fr-FR" sz="500" dirty="0"/>
              <a:t> == false){ // la vidéo 1 ne tourne pas</a:t>
            </a:r>
          </a:p>
          <a:p>
            <a:r>
              <a:rPr lang="fr-FR" sz="500" dirty="0"/>
              <a:t>        // chargement de la </a:t>
            </a:r>
            <a:r>
              <a:rPr lang="fr-FR" sz="500" dirty="0" err="1"/>
              <a:t>video</a:t>
            </a:r>
            <a:r>
              <a:rPr lang="fr-FR" sz="500" dirty="0"/>
              <a:t> 1</a:t>
            </a:r>
          </a:p>
          <a:p>
            <a:r>
              <a:rPr lang="fr-FR" sz="500" dirty="0"/>
              <a:t>        </a:t>
            </a:r>
            <a:r>
              <a:rPr lang="fr-FR" sz="500" dirty="0" err="1"/>
              <a:t>vid</a:t>
            </a:r>
            <a:r>
              <a:rPr lang="fr-FR" sz="500" dirty="0"/>
              <a:t> = new </a:t>
            </a:r>
            <a:r>
              <a:rPr lang="fr-FR" sz="500" dirty="0" err="1"/>
              <a:t>Movie</a:t>
            </a:r>
            <a:r>
              <a:rPr lang="fr-FR" sz="500" dirty="0"/>
              <a:t>(</a:t>
            </a:r>
            <a:r>
              <a:rPr lang="fr-FR" sz="500" dirty="0" err="1"/>
              <a:t>this</a:t>
            </a:r>
            <a:r>
              <a:rPr lang="fr-FR" sz="500" dirty="0"/>
              <a:t>, "</a:t>
            </a:r>
            <a:r>
              <a:rPr lang="fr-FR" sz="500" dirty="0" err="1"/>
              <a:t>videos</a:t>
            </a:r>
            <a:r>
              <a:rPr lang="fr-FR" sz="500" dirty="0"/>
              <a:t>/affiche.mp4");</a:t>
            </a:r>
          </a:p>
          <a:p>
            <a:r>
              <a:rPr lang="fr-FR" sz="500" dirty="0"/>
              <a:t>        </a:t>
            </a:r>
            <a:r>
              <a:rPr lang="fr-FR" sz="500" dirty="0" err="1"/>
              <a:t>vid.loop</a:t>
            </a:r>
            <a:r>
              <a:rPr lang="fr-FR" sz="500" dirty="0"/>
              <a:t>();</a:t>
            </a:r>
          </a:p>
          <a:p>
            <a:r>
              <a:rPr lang="fr-FR" sz="500" dirty="0"/>
              <a:t>        </a:t>
            </a:r>
            <a:r>
              <a:rPr lang="fr-FR" sz="500" dirty="0" err="1"/>
              <a:t>video_active</a:t>
            </a:r>
            <a:r>
              <a:rPr lang="fr-FR" sz="500" dirty="0"/>
              <a:t> = </a:t>
            </a:r>
            <a:r>
              <a:rPr lang="fr-FR" sz="500" dirty="0" err="1"/>
              <a:t>true</a:t>
            </a:r>
            <a:r>
              <a:rPr lang="fr-FR" sz="500" dirty="0"/>
              <a:t>;</a:t>
            </a:r>
          </a:p>
          <a:p>
            <a:r>
              <a:rPr lang="fr-FR" sz="500" dirty="0"/>
              <a:t>      }</a:t>
            </a:r>
          </a:p>
          <a:p>
            <a:r>
              <a:rPr lang="fr-FR" sz="500" dirty="0"/>
              <a:t>      </a:t>
            </a:r>
            <a:r>
              <a:rPr lang="fr-FR" sz="500" dirty="0" err="1"/>
              <a:t>else</a:t>
            </a:r>
            <a:r>
              <a:rPr lang="fr-FR" sz="500" dirty="0"/>
              <a:t>{</a:t>
            </a:r>
          </a:p>
          <a:p>
            <a:r>
              <a:rPr lang="fr-FR" sz="500" dirty="0"/>
              <a:t>        </a:t>
            </a:r>
            <a:r>
              <a:rPr lang="fr-FR" sz="500" dirty="0" err="1"/>
              <a:t>vid.stop</a:t>
            </a:r>
            <a:r>
              <a:rPr lang="fr-FR" sz="500" dirty="0"/>
              <a:t>();</a:t>
            </a:r>
          </a:p>
          <a:p>
            <a:r>
              <a:rPr lang="fr-FR" sz="500" dirty="0"/>
              <a:t>        </a:t>
            </a:r>
            <a:r>
              <a:rPr lang="fr-FR" sz="500" dirty="0" err="1"/>
              <a:t>clear</a:t>
            </a:r>
            <a:r>
              <a:rPr lang="fr-FR" sz="500" dirty="0"/>
              <a:t>();</a:t>
            </a:r>
          </a:p>
          <a:p>
            <a:r>
              <a:rPr lang="fr-FR" sz="500" dirty="0"/>
              <a:t>        </a:t>
            </a:r>
            <a:r>
              <a:rPr lang="fr-FR" sz="500" dirty="0" err="1"/>
              <a:t>video_active</a:t>
            </a:r>
            <a:r>
              <a:rPr lang="fr-FR" sz="500" dirty="0"/>
              <a:t> = false;</a:t>
            </a:r>
          </a:p>
          <a:p>
            <a:r>
              <a:rPr lang="fr-FR" sz="500" dirty="0"/>
              <a:t>      }</a:t>
            </a:r>
          </a:p>
          <a:p>
            <a:r>
              <a:rPr lang="fr-FR" sz="500" dirty="0"/>
              <a:t>    } </a:t>
            </a:r>
          </a:p>
          <a:p>
            <a:r>
              <a:rPr lang="fr-FR" sz="500" dirty="0"/>
              <a:t>    </a:t>
            </a:r>
          </a:p>
          <a:p>
            <a:r>
              <a:rPr lang="fr-FR" sz="500" dirty="0"/>
              <a:t>    if (</a:t>
            </a:r>
            <a:r>
              <a:rPr lang="fr-FR" sz="500" dirty="0" err="1"/>
              <a:t>keyCode</a:t>
            </a:r>
            <a:r>
              <a:rPr lang="fr-FR" sz="500" dirty="0"/>
              <a:t> == DOWN) { // </a:t>
            </a:r>
            <a:r>
              <a:rPr lang="fr-FR" sz="500" dirty="0" err="1"/>
              <a:t>video</a:t>
            </a:r>
            <a:r>
              <a:rPr lang="fr-FR" sz="500" dirty="0"/>
              <a:t> 2</a:t>
            </a:r>
          </a:p>
          <a:p>
            <a:r>
              <a:rPr lang="fr-FR" sz="500" dirty="0"/>
              <a:t>      if (</a:t>
            </a:r>
            <a:r>
              <a:rPr lang="fr-FR" sz="500" dirty="0" err="1"/>
              <a:t>video_active</a:t>
            </a:r>
            <a:r>
              <a:rPr lang="fr-FR" sz="500" dirty="0"/>
              <a:t> == false){ // la vidéo 2 ne tourne pas</a:t>
            </a:r>
          </a:p>
          <a:p>
            <a:r>
              <a:rPr lang="fr-FR" sz="500" dirty="0"/>
              <a:t>       // chargement de la </a:t>
            </a:r>
            <a:r>
              <a:rPr lang="fr-FR" sz="500" dirty="0" err="1"/>
              <a:t>video</a:t>
            </a:r>
            <a:r>
              <a:rPr lang="fr-FR" sz="500" dirty="0"/>
              <a:t> 2</a:t>
            </a:r>
          </a:p>
          <a:p>
            <a:r>
              <a:rPr lang="fr-FR" sz="500" dirty="0"/>
              <a:t>        //</a:t>
            </a:r>
            <a:r>
              <a:rPr lang="fr-FR" sz="500" dirty="0" err="1"/>
              <a:t>vid</a:t>
            </a:r>
            <a:r>
              <a:rPr lang="fr-FR" sz="500" dirty="0"/>
              <a:t> = new </a:t>
            </a:r>
            <a:r>
              <a:rPr lang="fr-FR" sz="500" dirty="0" err="1"/>
              <a:t>Movie</a:t>
            </a:r>
            <a:r>
              <a:rPr lang="fr-FR" sz="500" dirty="0"/>
              <a:t>(</a:t>
            </a:r>
            <a:r>
              <a:rPr lang="fr-FR" sz="500" dirty="0" err="1"/>
              <a:t>this</a:t>
            </a:r>
            <a:r>
              <a:rPr lang="fr-FR" sz="500" dirty="0"/>
              <a:t>, "</a:t>
            </a:r>
            <a:r>
              <a:rPr lang="fr-FR" sz="500" dirty="0" err="1"/>
              <a:t>videos</a:t>
            </a:r>
            <a:r>
              <a:rPr lang="fr-FR" sz="500" dirty="0"/>
              <a:t>/transit.mov");</a:t>
            </a:r>
          </a:p>
          <a:p>
            <a:r>
              <a:rPr lang="fr-FR" sz="500" dirty="0"/>
              <a:t>        </a:t>
            </a:r>
            <a:r>
              <a:rPr lang="fr-FR" sz="500" dirty="0" err="1"/>
              <a:t>vid</a:t>
            </a:r>
            <a:r>
              <a:rPr lang="fr-FR" sz="500" dirty="0"/>
              <a:t> = new </a:t>
            </a:r>
            <a:r>
              <a:rPr lang="fr-FR" sz="500" dirty="0" err="1"/>
              <a:t>Movie</a:t>
            </a:r>
            <a:r>
              <a:rPr lang="fr-FR" sz="500" dirty="0"/>
              <a:t>(</a:t>
            </a:r>
            <a:r>
              <a:rPr lang="fr-FR" sz="500" dirty="0" err="1"/>
              <a:t>this</a:t>
            </a:r>
            <a:r>
              <a:rPr lang="fr-FR" sz="500" dirty="0"/>
              <a:t>, "</a:t>
            </a:r>
            <a:r>
              <a:rPr lang="fr-FR" sz="500" dirty="0" err="1"/>
              <a:t>videos</a:t>
            </a:r>
            <a:r>
              <a:rPr lang="fr-FR" sz="500" dirty="0"/>
              <a:t>/ArmstrongAlunissage.mp4");</a:t>
            </a:r>
          </a:p>
          <a:p>
            <a:r>
              <a:rPr lang="fr-FR" sz="500" dirty="0"/>
              <a:t>        </a:t>
            </a:r>
            <a:r>
              <a:rPr lang="fr-FR" sz="500" dirty="0" err="1"/>
              <a:t>vid.loop</a:t>
            </a:r>
            <a:r>
              <a:rPr lang="fr-FR" sz="500" dirty="0"/>
              <a:t>();</a:t>
            </a:r>
          </a:p>
          <a:p>
            <a:r>
              <a:rPr lang="fr-FR" sz="500" dirty="0"/>
              <a:t>        </a:t>
            </a:r>
            <a:r>
              <a:rPr lang="fr-FR" sz="500" dirty="0" err="1"/>
              <a:t>video_active</a:t>
            </a:r>
            <a:r>
              <a:rPr lang="fr-FR" sz="500" dirty="0"/>
              <a:t> = </a:t>
            </a:r>
            <a:r>
              <a:rPr lang="fr-FR" sz="500" dirty="0" err="1"/>
              <a:t>true</a:t>
            </a:r>
            <a:r>
              <a:rPr lang="fr-FR" sz="500" dirty="0"/>
              <a:t>;</a:t>
            </a:r>
          </a:p>
          <a:p>
            <a:r>
              <a:rPr lang="fr-FR" sz="500" dirty="0"/>
              <a:t>      }</a:t>
            </a:r>
          </a:p>
          <a:p>
            <a:r>
              <a:rPr lang="fr-FR" sz="500" dirty="0"/>
              <a:t>      </a:t>
            </a:r>
            <a:r>
              <a:rPr lang="fr-FR" sz="500" dirty="0" err="1"/>
              <a:t>else</a:t>
            </a:r>
            <a:r>
              <a:rPr lang="fr-FR" sz="500" dirty="0"/>
              <a:t>{</a:t>
            </a:r>
          </a:p>
          <a:p>
            <a:r>
              <a:rPr lang="fr-FR" sz="500" dirty="0"/>
              <a:t>        </a:t>
            </a:r>
            <a:r>
              <a:rPr lang="fr-FR" sz="500" dirty="0" err="1"/>
              <a:t>vid.stop</a:t>
            </a:r>
            <a:r>
              <a:rPr lang="fr-FR" sz="500" dirty="0"/>
              <a:t>();</a:t>
            </a:r>
          </a:p>
          <a:p>
            <a:r>
              <a:rPr lang="fr-FR" sz="500" dirty="0"/>
              <a:t>        </a:t>
            </a:r>
            <a:r>
              <a:rPr lang="fr-FR" sz="500" dirty="0" err="1"/>
              <a:t>clear</a:t>
            </a:r>
            <a:r>
              <a:rPr lang="fr-FR" sz="500" dirty="0"/>
              <a:t>();</a:t>
            </a:r>
          </a:p>
          <a:p>
            <a:r>
              <a:rPr lang="fr-FR" sz="500" dirty="0"/>
              <a:t>        </a:t>
            </a:r>
            <a:r>
              <a:rPr lang="fr-FR" sz="500" dirty="0" err="1"/>
              <a:t>video_active</a:t>
            </a:r>
            <a:r>
              <a:rPr lang="fr-FR" sz="500" dirty="0"/>
              <a:t> = false;</a:t>
            </a:r>
          </a:p>
          <a:p>
            <a:r>
              <a:rPr lang="fr-FR" sz="500" dirty="0"/>
              <a:t>      }</a:t>
            </a:r>
          </a:p>
          <a:p>
            <a:r>
              <a:rPr lang="fr-FR" sz="500" dirty="0"/>
              <a:t>    }</a:t>
            </a:r>
          </a:p>
          <a:p>
            <a:r>
              <a:rPr lang="fr-FR" sz="500" dirty="0"/>
              <a:t>  }</a:t>
            </a:r>
          </a:p>
          <a:p>
            <a:r>
              <a:rPr lang="fr-FR" sz="500" dirty="0"/>
              <a:t>  if (key == ' ') { // image</a:t>
            </a:r>
          </a:p>
          <a:p>
            <a:r>
              <a:rPr lang="fr-FR" sz="500" dirty="0"/>
              <a:t>      </a:t>
            </a:r>
            <a:r>
              <a:rPr lang="fr-FR" sz="500" dirty="0" err="1"/>
              <a:t>image_active</a:t>
            </a:r>
            <a:r>
              <a:rPr lang="fr-FR" sz="500" dirty="0"/>
              <a:t> = !</a:t>
            </a:r>
            <a:r>
              <a:rPr lang="fr-FR" sz="500" dirty="0" err="1"/>
              <a:t>image_active</a:t>
            </a:r>
            <a:r>
              <a:rPr lang="fr-FR" sz="500" dirty="0"/>
              <a:t>;</a:t>
            </a:r>
          </a:p>
          <a:p>
            <a:r>
              <a:rPr lang="fr-FR" sz="500" dirty="0"/>
              <a:t>   } </a:t>
            </a:r>
          </a:p>
          <a:p>
            <a:r>
              <a:rPr lang="fr-FR" sz="500" dirty="0"/>
              <a:t>}</a:t>
            </a:r>
          </a:p>
          <a:p>
            <a:endParaRPr lang="fr-FR" sz="500" dirty="0"/>
          </a:p>
          <a:p>
            <a:r>
              <a:rPr lang="fr-FR" sz="500" dirty="0" err="1"/>
              <a:t>void</a:t>
            </a:r>
            <a:r>
              <a:rPr lang="fr-FR" sz="500" dirty="0"/>
              <a:t> </a:t>
            </a:r>
            <a:r>
              <a:rPr lang="fr-FR" sz="500" dirty="0" err="1"/>
              <a:t>movieEvent</a:t>
            </a:r>
            <a:r>
              <a:rPr lang="fr-FR" sz="500" dirty="0"/>
              <a:t>(</a:t>
            </a:r>
            <a:r>
              <a:rPr lang="fr-FR" sz="500" dirty="0" err="1"/>
              <a:t>Movie</a:t>
            </a:r>
            <a:r>
              <a:rPr lang="fr-FR" sz="500" dirty="0"/>
              <a:t> </a:t>
            </a:r>
            <a:r>
              <a:rPr lang="fr-FR" sz="500" dirty="0" err="1"/>
              <a:t>movie</a:t>
            </a:r>
            <a:r>
              <a:rPr lang="fr-FR" sz="500" dirty="0"/>
              <a:t>) {</a:t>
            </a:r>
          </a:p>
          <a:p>
            <a:r>
              <a:rPr lang="fr-FR" sz="500" dirty="0"/>
              <a:t>  </a:t>
            </a:r>
            <a:r>
              <a:rPr lang="fr-FR" sz="500" dirty="0" err="1"/>
              <a:t>vid.read</a:t>
            </a:r>
            <a:r>
              <a:rPr lang="fr-FR" sz="500" dirty="0"/>
              <a:t>();  </a:t>
            </a:r>
          </a:p>
          <a:p>
            <a:r>
              <a:rPr lang="fr-FR" sz="5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27258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27013" y="-3222"/>
            <a:ext cx="84134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u="sng" dirty="0" smtClean="0">
                <a:solidFill>
                  <a:srgbClr val="FF0000"/>
                </a:solidFill>
              </a:rPr>
              <a:t>6. Cas particulier de l’utilisation d’un </a:t>
            </a:r>
            <a:r>
              <a:rPr lang="fr-FR" b="1" u="sng" dirty="0" err="1" smtClean="0">
                <a:solidFill>
                  <a:srgbClr val="FF0000"/>
                </a:solidFill>
              </a:rPr>
              <a:t>RaspBery</a:t>
            </a:r>
            <a:r>
              <a:rPr lang="fr-FR" b="1" u="sng" dirty="0" smtClean="0">
                <a:solidFill>
                  <a:srgbClr val="FF0000"/>
                </a:solidFill>
              </a:rPr>
              <a:t> PI3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27013" y="368660"/>
            <a:ext cx="551340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u="sng" cap="all" dirty="0" smtClean="0">
                <a:solidFill>
                  <a:srgbClr val="00B050"/>
                </a:solidFill>
              </a:rPr>
              <a:t>6.1 </a:t>
            </a:r>
            <a:r>
              <a:rPr lang="fr-FR" b="1" u="sng" dirty="0" smtClean="0">
                <a:solidFill>
                  <a:srgbClr val="00B050"/>
                </a:solidFill>
              </a:rPr>
              <a:t>Première installation du </a:t>
            </a:r>
            <a:r>
              <a:rPr lang="fr-FR" b="1" u="sng" dirty="0" err="1" smtClean="0">
                <a:solidFill>
                  <a:srgbClr val="00B050"/>
                </a:solidFill>
              </a:rPr>
              <a:t>Raspbery</a:t>
            </a:r>
            <a:endParaRPr lang="fr-FR" b="1" u="sng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7318" y="908720"/>
            <a:ext cx="7933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Mettre </a:t>
            </a:r>
            <a:r>
              <a:rPr lang="fr-FR" b="1" dirty="0"/>
              <a:t>en place </a:t>
            </a:r>
            <a:r>
              <a:rPr lang="fr-FR" b="1" dirty="0" smtClean="0"/>
              <a:t>le système </a:t>
            </a:r>
            <a:r>
              <a:rPr lang="fr-FR" b="1" dirty="0"/>
              <a:t>d'exploitation sur la carte </a:t>
            </a:r>
            <a:r>
              <a:rPr lang="fr-FR" b="1" dirty="0" smtClean="0"/>
              <a:t>SD…</a:t>
            </a:r>
            <a:endParaRPr lang="fr-FR" b="1" dirty="0">
              <a:effectLst/>
            </a:endParaRPr>
          </a:p>
        </p:txBody>
      </p:sp>
      <p:sp>
        <p:nvSpPr>
          <p:cNvPr id="39" name="Flèche droite 38"/>
          <p:cNvSpPr/>
          <p:nvPr/>
        </p:nvSpPr>
        <p:spPr>
          <a:xfrm>
            <a:off x="197731" y="986844"/>
            <a:ext cx="432048" cy="3240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304752" y="1954032"/>
            <a:ext cx="6912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>
                <a:hlinkClick r:id="rId2"/>
              </a:rPr>
              <a:t>http://www.raspberrypi-france.fr/premiere-utilisation-raspberry-pi/</a:t>
            </a:r>
            <a:endParaRPr lang="fr-FR" sz="1800" dirty="0">
              <a:effectLst/>
            </a:endParaRPr>
          </a:p>
        </p:txBody>
      </p:sp>
      <p:sp>
        <p:nvSpPr>
          <p:cNvPr id="41" name="Virage 40"/>
          <p:cNvSpPr/>
          <p:nvPr/>
        </p:nvSpPr>
        <p:spPr>
          <a:xfrm flipV="1">
            <a:off x="714710" y="1437714"/>
            <a:ext cx="391125" cy="364469"/>
          </a:xfrm>
          <a:prstGeom prst="ben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303028" y="1434078"/>
            <a:ext cx="7933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Voir le tutoriel du site officiel :</a:t>
            </a:r>
            <a:endParaRPr lang="fr-FR" b="1" dirty="0">
              <a:effectLst/>
            </a:endParaRPr>
          </a:p>
        </p:txBody>
      </p:sp>
      <p:sp>
        <p:nvSpPr>
          <p:cNvPr id="43" name="Virage 42"/>
          <p:cNvSpPr/>
          <p:nvPr/>
        </p:nvSpPr>
        <p:spPr>
          <a:xfrm flipV="1">
            <a:off x="714710" y="2445879"/>
            <a:ext cx="391125" cy="364469"/>
          </a:xfrm>
          <a:prstGeom prst="ben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303028" y="2442243"/>
            <a:ext cx="7933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On installe généralement la distribution </a:t>
            </a:r>
            <a:r>
              <a:rPr lang="fr-FR" b="1" dirty="0" smtClean="0">
                <a:solidFill>
                  <a:srgbClr val="FF0000"/>
                </a:solidFill>
              </a:rPr>
              <a:t>« </a:t>
            </a:r>
            <a:r>
              <a:rPr lang="fr-FR" b="1" dirty="0" err="1" smtClean="0">
                <a:solidFill>
                  <a:srgbClr val="FF0000"/>
                </a:solidFill>
              </a:rPr>
              <a:t>Raspbian</a:t>
            </a:r>
            <a:r>
              <a:rPr lang="fr-FR" b="1" dirty="0" smtClean="0">
                <a:solidFill>
                  <a:srgbClr val="FF0000"/>
                </a:solidFill>
              </a:rPr>
              <a:t> »</a:t>
            </a:r>
            <a:endParaRPr lang="fr-FR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311896" y="2988743"/>
            <a:ext cx="6912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u="sng" dirty="0" smtClean="0">
                <a:solidFill>
                  <a:schemeClr val="accent1">
                    <a:lumMod val="50000"/>
                  </a:schemeClr>
                </a:solidFill>
              </a:rPr>
              <a:t>https</a:t>
            </a:r>
            <a:r>
              <a:rPr lang="fr-FR" sz="1800" u="sng" dirty="0">
                <a:solidFill>
                  <a:schemeClr val="accent1">
                    <a:lumMod val="50000"/>
                  </a:schemeClr>
                </a:solidFill>
              </a:rPr>
              <a:t>://www.raspberrypi.org/downloads/raspbian/</a:t>
            </a:r>
          </a:p>
        </p:txBody>
      </p:sp>
      <p:cxnSp>
        <p:nvCxnSpPr>
          <p:cNvPr id="48" name="Connecteur droit avec flèche 47"/>
          <p:cNvCxnSpPr>
            <a:stCxn id="46" idx="2"/>
            <a:endCxn id="49" idx="0"/>
          </p:cNvCxnSpPr>
          <p:nvPr/>
        </p:nvCxnSpPr>
        <p:spPr>
          <a:xfrm flipH="1">
            <a:off x="1179515" y="3358075"/>
            <a:ext cx="3588511" cy="43600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728109" y="3794084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u="sng" dirty="0" smtClean="0">
                <a:solidFill>
                  <a:srgbClr val="0070C0"/>
                </a:solidFill>
              </a:rPr>
              <a:t>Facile </a:t>
            </a:r>
            <a:endParaRPr lang="fr-FR" u="sng" dirty="0"/>
          </a:p>
        </p:txBody>
      </p:sp>
      <p:sp>
        <p:nvSpPr>
          <p:cNvPr id="57" name="Rectangle 56"/>
          <p:cNvSpPr/>
          <p:nvPr/>
        </p:nvSpPr>
        <p:spPr>
          <a:xfrm>
            <a:off x="696354" y="4189150"/>
            <a:ext cx="270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70C0"/>
                </a:solidFill>
              </a:rPr>
              <a:t>Via l’interface NOOBS</a:t>
            </a:r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702957" y="4563876"/>
            <a:ext cx="32011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https://www.raspberrypi.org/downloads/noobs/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247971" y="3789040"/>
            <a:ext cx="1641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u="sng" dirty="0" smtClean="0">
                <a:solidFill>
                  <a:srgbClr val="0070C0"/>
                </a:solidFill>
              </a:rPr>
              <a:t>Moins simple</a:t>
            </a:r>
            <a:endParaRPr lang="fr-FR" u="sng" dirty="0"/>
          </a:p>
        </p:txBody>
      </p:sp>
      <p:cxnSp>
        <p:nvCxnSpPr>
          <p:cNvPr id="64" name="Connecteur droit avec flèche 63"/>
          <p:cNvCxnSpPr>
            <a:stCxn id="46" idx="2"/>
            <a:endCxn id="63" idx="0"/>
          </p:cNvCxnSpPr>
          <p:nvPr/>
        </p:nvCxnSpPr>
        <p:spPr>
          <a:xfrm>
            <a:off x="4768026" y="3358075"/>
            <a:ext cx="3300843" cy="43096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6247877" y="4250705"/>
            <a:ext cx="26085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000" b="1" dirty="0" smtClean="0">
                <a:solidFill>
                  <a:srgbClr val="0070C0"/>
                </a:solidFill>
              </a:rPr>
              <a:t>Télécharger </a:t>
            </a:r>
            <a:r>
              <a:rPr lang="fr-FR" sz="2000" b="1" dirty="0" err="1" smtClean="0">
                <a:solidFill>
                  <a:srgbClr val="0070C0"/>
                </a:solidFill>
              </a:rPr>
              <a:t>Raspbian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655295" y="4621017"/>
            <a:ext cx="32011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00" dirty="0"/>
              <a:t>https://downloads.raspberrypi.org/raspbian_latest.torrent</a:t>
            </a:r>
          </a:p>
        </p:txBody>
      </p:sp>
      <p:sp>
        <p:nvSpPr>
          <p:cNvPr id="71" name="Rectangle 70"/>
          <p:cNvSpPr/>
          <p:nvPr/>
        </p:nvSpPr>
        <p:spPr>
          <a:xfrm>
            <a:off x="6727175" y="5321653"/>
            <a:ext cx="21293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000" b="1" dirty="0" err="1" smtClean="0">
                <a:solidFill>
                  <a:srgbClr val="0070C0"/>
                </a:solidFill>
              </a:rPr>
              <a:t>Dézipper</a:t>
            </a:r>
            <a:r>
              <a:rPr lang="fr-FR" sz="2000" b="1" dirty="0" smtClean="0">
                <a:solidFill>
                  <a:srgbClr val="0070C0"/>
                </a:solidFill>
              </a:rPr>
              <a:t> le ficher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976001" y="6263297"/>
            <a:ext cx="28804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00" dirty="0"/>
              <a:t>https://etcher.io/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621966" y="5745120"/>
            <a:ext cx="5234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000" b="1" dirty="0" smtClean="0">
                <a:solidFill>
                  <a:srgbClr val="0070C0"/>
                </a:solidFill>
              </a:rPr>
              <a:t>Installer </a:t>
            </a:r>
            <a:r>
              <a:rPr lang="fr-FR" sz="2000" b="1" dirty="0" err="1" smtClean="0">
                <a:solidFill>
                  <a:srgbClr val="0070C0"/>
                </a:solidFill>
              </a:rPr>
              <a:t>Raspbian</a:t>
            </a:r>
            <a:r>
              <a:rPr lang="fr-FR" sz="2000" b="1" dirty="0" smtClean="0">
                <a:solidFill>
                  <a:srgbClr val="0070C0"/>
                </a:solidFill>
              </a:rPr>
              <a:t> </a:t>
            </a:r>
            <a:r>
              <a:rPr lang="fr-FR" sz="2000" b="1" dirty="0" err="1" smtClean="0">
                <a:solidFill>
                  <a:srgbClr val="0070C0"/>
                </a:solidFill>
              </a:rPr>
              <a:t>grace</a:t>
            </a:r>
            <a:r>
              <a:rPr lang="fr-FR" sz="2000" b="1" dirty="0" smtClean="0">
                <a:solidFill>
                  <a:srgbClr val="0070C0"/>
                </a:solidFill>
              </a:rPr>
              <a:t> au logiciel « </a:t>
            </a:r>
            <a:r>
              <a:rPr lang="fr-FR" sz="2000" b="1" dirty="0" err="1" smtClean="0">
                <a:solidFill>
                  <a:srgbClr val="0070C0"/>
                </a:solidFill>
              </a:rPr>
              <a:t>Etcher</a:t>
            </a:r>
            <a:r>
              <a:rPr lang="fr-FR" sz="2000" b="1" dirty="0" smtClean="0">
                <a:solidFill>
                  <a:srgbClr val="0070C0"/>
                </a:solidFill>
              </a:rPr>
              <a:t> » 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814" y="6502448"/>
            <a:ext cx="39879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smtClean="0"/>
              <a:t>A voir : https</a:t>
            </a:r>
            <a:r>
              <a:rPr lang="fr-FR" sz="1600" b="1" dirty="0"/>
              <a:t>://raspbian-france.fr/tutoriels/</a:t>
            </a:r>
          </a:p>
        </p:txBody>
      </p:sp>
    </p:spTree>
    <p:extLst>
      <p:ext uri="{BB962C8B-B14F-4D97-AF65-F5344CB8AC3E}">
        <p14:creationId xmlns:p14="http://schemas.microsoft.com/office/powerpoint/2010/main" val="139956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2957" y="224225"/>
            <a:ext cx="79331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Une fois </a:t>
            </a:r>
            <a:r>
              <a:rPr lang="fr-FR" b="1" dirty="0" err="1" smtClean="0"/>
              <a:t>Raspbian</a:t>
            </a:r>
            <a:r>
              <a:rPr lang="fr-FR" b="1" dirty="0" smtClean="0"/>
              <a:t> installée sur la carte SD, l’insérer dans le </a:t>
            </a:r>
            <a:r>
              <a:rPr lang="fr-FR" b="1" dirty="0" err="1" smtClean="0"/>
              <a:t>Raspbery</a:t>
            </a:r>
            <a:endParaRPr lang="fr-FR" b="1" dirty="0">
              <a:effectLst/>
            </a:endParaRPr>
          </a:p>
        </p:txBody>
      </p:sp>
      <p:sp>
        <p:nvSpPr>
          <p:cNvPr id="39" name="Flèche droite 38"/>
          <p:cNvSpPr/>
          <p:nvPr/>
        </p:nvSpPr>
        <p:spPr>
          <a:xfrm>
            <a:off x="193370" y="302349"/>
            <a:ext cx="432048" cy="3240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702957" y="1268760"/>
            <a:ext cx="79331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Brancher le clavier, la souris, l’adaptateur HDMI/VGA (puis l’écran) , et l’alimentation sur le </a:t>
            </a:r>
            <a:r>
              <a:rPr lang="fr-FR" b="1" dirty="0" err="1" smtClean="0"/>
              <a:t>Raspbery</a:t>
            </a:r>
            <a:endParaRPr lang="fr-FR" b="1" dirty="0">
              <a:effectLst/>
            </a:endParaRPr>
          </a:p>
        </p:txBody>
      </p:sp>
      <p:sp>
        <p:nvSpPr>
          <p:cNvPr id="26" name="Flèche droite 25"/>
          <p:cNvSpPr/>
          <p:nvPr/>
        </p:nvSpPr>
        <p:spPr>
          <a:xfrm>
            <a:off x="193370" y="1346884"/>
            <a:ext cx="432048" cy="3240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702957" y="2404757"/>
            <a:ext cx="7933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Le </a:t>
            </a:r>
            <a:r>
              <a:rPr lang="fr-FR" b="1" dirty="0" err="1" smtClean="0"/>
              <a:t>Rapbery</a:t>
            </a:r>
            <a:r>
              <a:rPr lang="fr-FR" b="1" dirty="0" smtClean="0"/>
              <a:t> se lance</a:t>
            </a:r>
            <a:endParaRPr lang="fr-FR" b="1" dirty="0">
              <a:effectLst/>
            </a:endParaRPr>
          </a:p>
        </p:txBody>
      </p:sp>
      <p:sp>
        <p:nvSpPr>
          <p:cNvPr id="28" name="Flèche droite 27"/>
          <p:cNvSpPr/>
          <p:nvPr/>
        </p:nvSpPr>
        <p:spPr>
          <a:xfrm>
            <a:off x="193370" y="2482881"/>
            <a:ext cx="432048" cy="3240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702957" y="3140735"/>
            <a:ext cx="7933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Continuer sur le tutoriel de Claire </a:t>
            </a:r>
            <a:r>
              <a:rPr lang="fr-FR" b="1" dirty="0" err="1" smtClean="0"/>
              <a:t>Eyraud</a:t>
            </a:r>
            <a:r>
              <a:rPr lang="fr-FR" b="1" dirty="0" smtClean="0"/>
              <a:t> : </a:t>
            </a:r>
            <a:endParaRPr lang="fr-FR" b="1" dirty="0">
              <a:effectLst/>
            </a:endParaRPr>
          </a:p>
        </p:txBody>
      </p:sp>
      <p:sp>
        <p:nvSpPr>
          <p:cNvPr id="30" name="Flèche droite 29"/>
          <p:cNvSpPr/>
          <p:nvPr/>
        </p:nvSpPr>
        <p:spPr>
          <a:xfrm>
            <a:off x="193370" y="3218859"/>
            <a:ext cx="432048" cy="3240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706417" y="3753036"/>
            <a:ext cx="65704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http://www.tonerkebab.fr/wiki/doku.php/wiki:tutoriels:raspberry:raspberry</a:t>
            </a:r>
            <a:endParaRPr lang="fr-FR" dirty="0">
              <a:effectLst/>
            </a:endParaRPr>
          </a:p>
        </p:txBody>
      </p:sp>
      <p:sp>
        <p:nvSpPr>
          <p:cNvPr id="31" name="Virage 30"/>
          <p:cNvSpPr/>
          <p:nvPr/>
        </p:nvSpPr>
        <p:spPr>
          <a:xfrm flipV="1">
            <a:off x="887338" y="5232836"/>
            <a:ext cx="391125" cy="364469"/>
          </a:xfrm>
          <a:prstGeom prst="ben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475656" y="5229200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Régler le clavier en « AZERTY » via la console</a:t>
            </a:r>
            <a:endParaRPr lang="fr-FR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 flipH="1">
            <a:off x="1537176" y="5707025"/>
            <a:ext cx="64087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sudo setxkbmap fr // Français &gt; AZERTY</a:t>
            </a:r>
            <a:r>
              <a:rPr kumimoji="0" lang="fr-FR" altLang="fr-FR" sz="20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fr-FR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74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2978" y="26044"/>
            <a:ext cx="551340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u="sng" cap="all" dirty="0" smtClean="0">
                <a:solidFill>
                  <a:srgbClr val="00B050"/>
                </a:solidFill>
              </a:rPr>
              <a:t>6.2 </a:t>
            </a:r>
            <a:r>
              <a:rPr lang="fr-FR" b="1" u="sng" dirty="0" smtClean="0">
                <a:solidFill>
                  <a:srgbClr val="00B050"/>
                </a:solidFill>
              </a:rPr>
              <a:t>Installation de Processing</a:t>
            </a:r>
            <a:endParaRPr lang="fr-FR" b="1" u="sng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9572" y="656692"/>
            <a:ext cx="79331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Télécharger la version de Processing utilisable sur le </a:t>
            </a:r>
            <a:r>
              <a:rPr lang="fr-FR" b="1" dirty="0" err="1" smtClean="0"/>
              <a:t>Raspbery</a:t>
            </a:r>
            <a:endParaRPr lang="fr-FR" b="1" dirty="0">
              <a:effectLst/>
            </a:endParaRPr>
          </a:p>
        </p:txBody>
      </p:sp>
      <p:sp>
        <p:nvSpPr>
          <p:cNvPr id="39" name="Flèche droite 38"/>
          <p:cNvSpPr/>
          <p:nvPr/>
        </p:nvSpPr>
        <p:spPr>
          <a:xfrm>
            <a:off x="209985" y="734816"/>
            <a:ext cx="432048" cy="3240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231740" y="1768748"/>
            <a:ext cx="4218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u="sng" dirty="0">
                <a:solidFill>
                  <a:schemeClr val="accent2">
                    <a:lumMod val="75000"/>
                  </a:schemeClr>
                </a:solidFill>
              </a:rPr>
              <a:t>https://processing.org/download/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5" y="2495550"/>
            <a:ext cx="7296150" cy="1866900"/>
          </a:xfrm>
          <a:prstGeom prst="rect">
            <a:avLst/>
          </a:prstGeom>
        </p:spPr>
      </p:pic>
      <p:sp>
        <p:nvSpPr>
          <p:cNvPr id="7" name="Rectangle à coins arrondis 6"/>
          <p:cNvSpPr/>
          <p:nvPr/>
        </p:nvSpPr>
        <p:spPr>
          <a:xfrm>
            <a:off x="4572000" y="3789040"/>
            <a:ext cx="2448272" cy="457597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155" y="4545124"/>
            <a:ext cx="7933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Continuer sur le tutoriel de Claire </a:t>
            </a:r>
            <a:r>
              <a:rPr lang="fr-FR" b="1" dirty="0" err="1" smtClean="0"/>
              <a:t>Eyraud</a:t>
            </a:r>
            <a:r>
              <a:rPr lang="fr-FR" b="1" dirty="0" smtClean="0"/>
              <a:t> : </a:t>
            </a:r>
            <a:endParaRPr lang="fr-FR" b="1" dirty="0">
              <a:effectLst/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227568" y="4623248"/>
            <a:ext cx="432048" cy="3240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40615" y="5157425"/>
            <a:ext cx="65704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http://www.tonerkebab.fr/wiki/doku.php/wiki:tutoriels:raspberry:raspberry</a:t>
            </a:r>
            <a:endParaRPr lang="fr-F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26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2978" y="26044"/>
            <a:ext cx="551340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u="sng" cap="all" dirty="0" smtClean="0">
                <a:solidFill>
                  <a:srgbClr val="00B050"/>
                </a:solidFill>
              </a:rPr>
              <a:t>6.2 </a:t>
            </a:r>
            <a:r>
              <a:rPr lang="fr-FR" b="1" u="sng" dirty="0" smtClean="0">
                <a:solidFill>
                  <a:srgbClr val="00B050"/>
                </a:solidFill>
              </a:rPr>
              <a:t>Utilisation de Processing</a:t>
            </a:r>
            <a:endParaRPr lang="fr-FR" b="1" u="sng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9572" y="656692"/>
            <a:ext cx="79331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Une fois </a:t>
            </a:r>
            <a:r>
              <a:rPr lang="fr-FR" b="1" dirty="0" err="1"/>
              <a:t>Provessing</a:t>
            </a:r>
            <a:r>
              <a:rPr lang="fr-FR" b="1" dirty="0"/>
              <a:t> installé, il faut  installer les librairies </a:t>
            </a:r>
            <a:r>
              <a:rPr lang="fr-FR" b="1" dirty="0" smtClean="0"/>
              <a:t>« </a:t>
            </a:r>
            <a:r>
              <a:rPr lang="fr-FR" b="1" u="sng" dirty="0" smtClean="0"/>
              <a:t>Sound</a:t>
            </a:r>
            <a:r>
              <a:rPr lang="fr-FR" b="1" dirty="0" smtClean="0"/>
              <a:t> » </a:t>
            </a:r>
            <a:r>
              <a:rPr lang="fr-FR" b="1" dirty="0"/>
              <a:t>et </a:t>
            </a:r>
            <a:r>
              <a:rPr lang="fr-FR" b="1" dirty="0" smtClean="0"/>
              <a:t>« </a:t>
            </a:r>
            <a:r>
              <a:rPr lang="fr-FR" b="1" u="sng" dirty="0" err="1" smtClean="0"/>
              <a:t>Video</a:t>
            </a:r>
            <a:r>
              <a:rPr lang="fr-FR" b="1" dirty="0" smtClean="0"/>
              <a:t> » </a:t>
            </a:r>
            <a:r>
              <a:rPr lang="fr-FR" b="1" dirty="0"/>
              <a:t>via l'interface de </a:t>
            </a:r>
            <a:r>
              <a:rPr lang="fr-FR" b="1" dirty="0" err="1" smtClean="0"/>
              <a:t>Procesing</a:t>
            </a:r>
            <a:r>
              <a:rPr lang="fr-FR" b="1" dirty="0" smtClean="0"/>
              <a:t> :</a:t>
            </a:r>
            <a:endParaRPr lang="fr-FR" b="1" dirty="0">
              <a:effectLst/>
            </a:endParaRPr>
          </a:p>
        </p:txBody>
      </p:sp>
      <p:sp>
        <p:nvSpPr>
          <p:cNvPr id="39" name="Flèche droite 38"/>
          <p:cNvSpPr/>
          <p:nvPr/>
        </p:nvSpPr>
        <p:spPr>
          <a:xfrm>
            <a:off x="209985" y="734816"/>
            <a:ext cx="432048" cy="3240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42033" y="1751319"/>
            <a:ext cx="7939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Sketch &gt; Importer une librairie &gt; Ajouter une librairie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Dans le moteur de recherche taper : « </a:t>
            </a:r>
            <a:r>
              <a:rPr lang="fr-FR" dirty="0" err="1"/>
              <a:t>Video</a:t>
            </a:r>
            <a:r>
              <a:rPr lang="fr-FR" dirty="0"/>
              <a:t> » ou « Sound 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Cliquer  sur « Install »</a:t>
            </a:r>
            <a:endParaRPr lang="fr-FR" dirty="0">
              <a:effectLst/>
            </a:endParaRPr>
          </a:p>
        </p:txBody>
      </p:sp>
      <p:pic>
        <p:nvPicPr>
          <p:cNvPr id="12" name="Picture 2" descr="C:\Users\Damien\AppData\Local\Microsoft\Windows\Temporary Internet Files\Content.IE5\C0P4BX4V\MC90041132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985" y="3215278"/>
            <a:ext cx="741537" cy="592033"/>
          </a:xfrm>
          <a:prstGeom prst="rect">
            <a:avLst/>
          </a:prstGeom>
          <a:noFill/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967841" y="3345646"/>
            <a:ext cx="77043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dirty="0" smtClean="0">
                <a:solidFill>
                  <a:srgbClr val="FF0000"/>
                </a:solidFill>
              </a:rPr>
              <a:t>La librairie « Vidéo » ne fonctionne pas sur </a:t>
            </a:r>
            <a:r>
              <a:rPr lang="fr-FR" b="1" dirty="0" err="1" smtClean="0">
                <a:solidFill>
                  <a:srgbClr val="FF0000"/>
                </a:solidFill>
              </a:rPr>
              <a:t>Raspbery</a:t>
            </a:r>
            <a:r>
              <a:rPr lang="fr-FR" b="1" dirty="0" smtClean="0">
                <a:solidFill>
                  <a:srgbClr val="FF0000"/>
                </a:solidFill>
              </a:rPr>
              <a:t> !!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4" name="Virage 13"/>
          <p:cNvSpPr/>
          <p:nvPr/>
        </p:nvSpPr>
        <p:spPr>
          <a:xfrm flipV="1">
            <a:off x="491294" y="4077001"/>
            <a:ext cx="391125" cy="364469"/>
          </a:xfrm>
          <a:prstGeom prst="ben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79612" y="4073365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Il est nécessaire d’installer la librairie </a:t>
            </a:r>
            <a:r>
              <a:rPr lang="fr-FR" b="1" dirty="0" err="1" smtClean="0">
                <a:solidFill>
                  <a:srgbClr val="FF0000"/>
                </a:solidFill>
              </a:rPr>
              <a:t>GLVideo</a:t>
            </a:r>
            <a:r>
              <a:rPr lang="fr-FR" b="1" dirty="0" smtClean="0">
                <a:solidFill>
                  <a:srgbClr val="FF0000"/>
                </a:solidFill>
              </a:rPr>
              <a:t> !!</a:t>
            </a:r>
            <a:endParaRPr lang="fr-FR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9572" y="4692575"/>
            <a:ext cx="79398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Dans </a:t>
            </a:r>
            <a:r>
              <a:rPr lang="fr-FR" dirty="0"/>
              <a:t>le moteur de recherche taper : « </a:t>
            </a:r>
            <a:r>
              <a:rPr lang="fr-FR" dirty="0" err="1" smtClean="0"/>
              <a:t>GLVideo</a:t>
            </a:r>
            <a:r>
              <a:rPr lang="fr-FR" dirty="0"/>
              <a:t> </a:t>
            </a:r>
            <a:r>
              <a:rPr lang="fr-FR" dirty="0" smtClean="0"/>
              <a:t>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Cliquer</a:t>
            </a:r>
            <a:r>
              <a:rPr lang="fr-FR" dirty="0"/>
              <a:t>  sur « Install »</a:t>
            </a:r>
            <a:endParaRPr lang="fr-FR" dirty="0">
              <a:effectLst/>
            </a:endParaRPr>
          </a:p>
        </p:txBody>
      </p:sp>
      <p:sp>
        <p:nvSpPr>
          <p:cNvPr id="17" name="Virage 16"/>
          <p:cNvSpPr/>
          <p:nvPr/>
        </p:nvSpPr>
        <p:spPr>
          <a:xfrm flipV="1">
            <a:off x="499550" y="5724368"/>
            <a:ext cx="391125" cy="364469"/>
          </a:xfrm>
          <a:prstGeom prst="ben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87868" y="5720732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Documentation:</a:t>
            </a:r>
            <a:endParaRPr lang="fr-FR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66509" y="5720732"/>
            <a:ext cx="5597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https://github.com/gohai/processing-glvideo</a:t>
            </a:r>
          </a:p>
        </p:txBody>
      </p:sp>
    </p:spTree>
    <p:extLst>
      <p:ext uri="{BB962C8B-B14F-4D97-AF65-F5344CB8AC3E}">
        <p14:creationId xmlns:p14="http://schemas.microsoft.com/office/powerpoint/2010/main" val="408451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4" y="0"/>
            <a:ext cx="5363354" cy="345638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64" y="3588572"/>
            <a:ext cx="4882395" cy="325493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43508" y="3861048"/>
            <a:ext cx="3852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10/2015</a:t>
            </a:r>
            <a:r>
              <a:rPr lang="fr-FR" sz="1400" dirty="0" smtClean="0"/>
              <a:t> </a:t>
            </a:r>
            <a:r>
              <a:rPr lang="fr-FR" sz="1400" dirty="0"/>
              <a:t>: Selma BENRAMDANE; Audrey HERD-SMITH; </a:t>
            </a:r>
            <a:r>
              <a:rPr lang="fr-FR" sz="1400" dirty="0" err="1"/>
              <a:t>Rafaëlle</a:t>
            </a:r>
            <a:r>
              <a:rPr lang="fr-FR" sz="1400" dirty="0"/>
              <a:t> BOSCH; Camille CORNEC; Estelle JOLY; Clara </a:t>
            </a:r>
            <a:r>
              <a:rPr lang="fr-FR" sz="1400" dirty="0" smtClean="0"/>
              <a:t>DELMON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43508" y="5004376"/>
            <a:ext cx="3492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http://www.tonerkebab.fr/wiki/doku.php/wiki:tutoriels:affiche-tactile-cuivre:affiche-tactile-cuivre</a:t>
            </a:r>
          </a:p>
        </p:txBody>
      </p:sp>
      <p:sp>
        <p:nvSpPr>
          <p:cNvPr id="20" name="Virage 19"/>
          <p:cNvSpPr/>
          <p:nvPr/>
        </p:nvSpPr>
        <p:spPr>
          <a:xfrm rot="5400000">
            <a:off x="5346086" y="2690918"/>
            <a:ext cx="864096" cy="468052"/>
          </a:xfrm>
          <a:prstGeom prst="bentArrow">
            <a:avLst>
              <a:gd name="adj1" fmla="val 15299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9572" y="224644"/>
            <a:ext cx="79331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Il convient ensuite, dans le programme précédant de remplacer la classe « </a:t>
            </a:r>
            <a:r>
              <a:rPr lang="fr-FR" b="1" dirty="0" err="1" smtClean="0"/>
              <a:t>Movie</a:t>
            </a:r>
            <a:r>
              <a:rPr lang="fr-FR" b="1" dirty="0" smtClean="0"/>
              <a:t> » par « </a:t>
            </a:r>
            <a:r>
              <a:rPr lang="fr-FR" b="1" dirty="0" err="1" smtClean="0"/>
              <a:t>GLMovie</a:t>
            </a:r>
            <a:r>
              <a:rPr lang="fr-FR" b="1" dirty="0" smtClean="0"/>
              <a:t> »</a:t>
            </a:r>
            <a:endParaRPr lang="fr-FR" b="1" dirty="0">
              <a:effectLst/>
            </a:endParaRPr>
          </a:p>
        </p:txBody>
      </p:sp>
      <p:sp>
        <p:nvSpPr>
          <p:cNvPr id="39" name="Flèche droite 38"/>
          <p:cNvSpPr/>
          <p:nvPr/>
        </p:nvSpPr>
        <p:spPr>
          <a:xfrm>
            <a:off x="179512" y="322006"/>
            <a:ext cx="432048" cy="3240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Picture 2" descr="C:\Users\Damien\AppData\Local\Microsoft\Windows\Temporary Internet Files\Content.IE5\C0P4BX4V\MC90041132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128" y="3320988"/>
            <a:ext cx="741537" cy="592033"/>
          </a:xfrm>
          <a:prstGeom prst="rect">
            <a:avLst/>
          </a:prstGeom>
          <a:noFill/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016518" y="3277659"/>
            <a:ext cx="77043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dirty="0" smtClean="0">
                <a:solidFill>
                  <a:schemeClr val="accent2"/>
                </a:solidFill>
              </a:rPr>
              <a:t>Il n’est plus nécessaire de mettre la méthode suivante dans le code : 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21" name="Virage 20"/>
          <p:cNvSpPr/>
          <p:nvPr/>
        </p:nvSpPr>
        <p:spPr>
          <a:xfrm flipV="1">
            <a:off x="610393" y="1367985"/>
            <a:ext cx="391125" cy="364469"/>
          </a:xfrm>
          <a:prstGeom prst="ben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98711" y="1364349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/>
              </a:rPr>
              <a:t>Voir l’exemple « </a:t>
            </a:r>
            <a:r>
              <a:rPr lang="fr-FR" b="1" dirty="0" err="1" smtClean="0">
                <a:solidFill>
                  <a:srgbClr val="FF0000"/>
                </a:solidFill>
                <a:effectLst/>
              </a:rPr>
              <a:t>SingleVideo</a:t>
            </a:r>
            <a:r>
              <a:rPr lang="fr-FR" b="1" dirty="0" smtClean="0">
                <a:solidFill>
                  <a:srgbClr val="FF0000"/>
                </a:solidFill>
                <a:effectLst/>
              </a:rPr>
              <a:t> » des exemples proposés par la librairie</a:t>
            </a:r>
            <a:endParaRPr lang="fr-FR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99175" y="3962183"/>
            <a:ext cx="5153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err="1">
                <a:solidFill>
                  <a:schemeClr val="accent2"/>
                </a:solidFill>
              </a:rPr>
              <a:t>void</a:t>
            </a:r>
            <a:r>
              <a:rPr lang="fr-FR" i="1" dirty="0">
                <a:solidFill>
                  <a:schemeClr val="accent2"/>
                </a:solidFill>
              </a:rPr>
              <a:t> </a:t>
            </a:r>
            <a:r>
              <a:rPr lang="fr-FR" i="1" dirty="0" err="1"/>
              <a:t>movieEvent</a:t>
            </a:r>
            <a:r>
              <a:rPr lang="fr-FR" i="1" dirty="0"/>
              <a:t>(</a:t>
            </a:r>
            <a:r>
              <a:rPr lang="fr-FR" i="1" dirty="0" err="1"/>
              <a:t>Movie</a:t>
            </a:r>
            <a:r>
              <a:rPr lang="fr-FR" i="1" dirty="0"/>
              <a:t> </a:t>
            </a:r>
            <a:r>
              <a:rPr lang="fr-FR" i="1" dirty="0" err="1"/>
              <a:t>movie</a:t>
            </a:r>
            <a:r>
              <a:rPr lang="fr-FR" i="1" dirty="0"/>
              <a:t>) {</a:t>
            </a:r>
          </a:p>
          <a:p>
            <a:r>
              <a:rPr lang="fr-FR" i="1" dirty="0"/>
              <a:t>  </a:t>
            </a:r>
            <a:r>
              <a:rPr lang="fr-FR" i="1" dirty="0" err="1"/>
              <a:t>vid.read</a:t>
            </a:r>
            <a:r>
              <a:rPr lang="fr-FR" i="1" dirty="0"/>
              <a:t>();  </a:t>
            </a:r>
          </a:p>
          <a:p>
            <a:r>
              <a:rPr lang="fr-FR" i="1" dirty="0"/>
              <a:t>}</a:t>
            </a:r>
          </a:p>
        </p:txBody>
      </p:sp>
      <p:pic>
        <p:nvPicPr>
          <p:cNvPr id="23" name="Picture 2" descr="C:\Users\Damien\AppData\Local\Microsoft\Windows\Temporary Internet Files\Content.IE5\C0P4BX4V\MC90041132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512" y="5273768"/>
            <a:ext cx="741537" cy="592033"/>
          </a:xfrm>
          <a:prstGeom prst="rect">
            <a:avLst/>
          </a:prstGeom>
          <a:noFill/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016518" y="5154287"/>
            <a:ext cx="77043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dirty="0" smtClean="0">
                <a:solidFill>
                  <a:srgbClr val="FF0000"/>
                </a:solidFill>
              </a:rPr>
              <a:t>Les fichiers vidéos et sons doivent être les plus légers possibles !!! NE PAS EXEDER 2MO !!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016518" y="6023396"/>
            <a:ext cx="77043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dirty="0" smtClean="0">
                <a:solidFill>
                  <a:schemeClr val="accent2"/>
                </a:solidFill>
              </a:rPr>
              <a:t>En effet, la mémoire et la capacité de calcul du </a:t>
            </a:r>
            <a:r>
              <a:rPr lang="fr-FR" b="1" dirty="0" err="1" smtClean="0">
                <a:solidFill>
                  <a:schemeClr val="accent2"/>
                </a:solidFill>
              </a:rPr>
              <a:t>Raspbery</a:t>
            </a:r>
            <a:r>
              <a:rPr lang="fr-FR" b="1" dirty="0" smtClean="0">
                <a:solidFill>
                  <a:schemeClr val="accent2"/>
                </a:solidFill>
              </a:rPr>
              <a:t> sont faibles…</a:t>
            </a:r>
            <a:endParaRPr lang="fr-FR" dirty="0">
              <a:solidFill>
                <a:schemeClr val="accent2"/>
              </a:solidFill>
            </a:endParaRPr>
          </a:p>
        </p:txBody>
      </p:sp>
      <p:pic>
        <p:nvPicPr>
          <p:cNvPr id="12" name="Picture 2" descr="C:\Users\Damien\AppData\Local\Microsoft\Windows\Temporary Internet Files\Content.IE5\C0P4BX4V\MC90041132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128" y="2456892"/>
            <a:ext cx="741537" cy="592033"/>
          </a:xfrm>
          <a:prstGeom prst="rect">
            <a:avLst/>
          </a:prstGeom>
          <a:noFill/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01518" y="2345975"/>
            <a:ext cx="77043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dirty="0" smtClean="0">
                <a:solidFill>
                  <a:schemeClr val="accent2"/>
                </a:solidFill>
              </a:rPr>
              <a:t>Cette librairie ne fonctionne que sous Mac ou Linux (pas Windows).</a:t>
            </a:r>
            <a:endParaRPr lang="fr-FR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2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27013" y="-3222"/>
            <a:ext cx="84134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u="sng" dirty="0">
                <a:solidFill>
                  <a:srgbClr val="FF0000"/>
                </a:solidFill>
              </a:rPr>
              <a:t>2</a:t>
            </a:r>
            <a:r>
              <a:rPr lang="fr-FR" b="1" u="sng" dirty="0" smtClean="0">
                <a:solidFill>
                  <a:srgbClr val="FF0000"/>
                </a:solidFill>
              </a:rPr>
              <a:t>. Le Matériel nécessaire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1245717" y="548680"/>
            <a:ext cx="78848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600" b="1" dirty="0" smtClean="0">
                <a:solidFill>
                  <a:srgbClr val="0070C0"/>
                </a:solidFill>
              </a:rPr>
              <a:t>Applications</a:t>
            </a:r>
            <a:endParaRPr lang="fr-FR" sz="3600" dirty="0">
              <a:solidFill>
                <a:srgbClr val="0070C0"/>
              </a:solidFill>
            </a:endParaRPr>
          </a:p>
        </p:txBody>
      </p:sp>
      <p:sp>
        <p:nvSpPr>
          <p:cNvPr id="32" name="Flèche droite 31"/>
          <p:cNvSpPr/>
          <p:nvPr/>
        </p:nvSpPr>
        <p:spPr>
          <a:xfrm>
            <a:off x="539552" y="764704"/>
            <a:ext cx="432048" cy="3240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368975" y="2271449"/>
            <a:ext cx="2046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Processing</a:t>
            </a:r>
            <a:endParaRPr lang="fr-FR" sz="28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0" t="15342" r="30020" b="14259"/>
          <a:stretch/>
        </p:blipFill>
        <p:spPr>
          <a:xfrm>
            <a:off x="5976156" y="1247408"/>
            <a:ext cx="1452193" cy="122587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1376895"/>
            <a:ext cx="2814638" cy="7953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96" y="1247408"/>
            <a:ext cx="1024041" cy="1024041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7615580" y="1700816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7767980" y="1700816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/>
          <p:cNvSpPr/>
          <p:nvPr/>
        </p:nvSpPr>
        <p:spPr>
          <a:xfrm>
            <a:off x="7920380" y="1700816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1240236" y="2781489"/>
            <a:ext cx="78848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600" b="1" dirty="0">
                <a:solidFill>
                  <a:srgbClr val="0070C0"/>
                </a:solidFill>
              </a:rPr>
              <a:t>carte électronique Makey-Makey</a:t>
            </a:r>
            <a:endParaRPr lang="fr-FR" sz="3600" dirty="0">
              <a:solidFill>
                <a:srgbClr val="0070C0"/>
              </a:solidFill>
            </a:endParaRPr>
          </a:p>
        </p:txBody>
      </p:sp>
      <p:sp>
        <p:nvSpPr>
          <p:cNvPr id="49" name="Flèche droite 48"/>
          <p:cNvSpPr/>
          <p:nvPr/>
        </p:nvSpPr>
        <p:spPr>
          <a:xfrm>
            <a:off x="534071" y="2997513"/>
            <a:ext cx="432048" cy="3240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012" y="3718805"/>
            <a:ext cx="3652055" cy="244421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30345" r="9933" b="26564"/>
          <a:stretch/>
        </p:blipFill>
        <p:spPr>
          <a:xfrm>
            <a:off x="352944" y="3923539"/>
            <a:ext cx="3816424" cy="20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2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935596" y="50124"/>
            <a:ext cx="78848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 smtClean="0">
                <a:solidFill>
                  <a:srgbClr val="0070C0"/>
                </a:solidFill>
              </a:rPr>
              <a:t>Ruban </a:t>
            </a:r>
            <a:r>
              <a:rPr lang="fr-FR" sz="2800" b="1" dirty="0">
                <a:solidFill>
                  <a:srgbClr val="0070C0"/>
                </a:solidFill>
              </a:rPr>
              <a:t>de cuivre adhésif </a:t>
            </a:r>
            <a:r>
              <a:rPr lang="fr-FR" sz="2800" b="1" dirty="0" smtClean="0">
                <a:solidFill>
                  <a:srgbClr val="0070C0"/>
                </a:solidFill>
              </a:rPr>
              <a:t>conducteur</a:t>
            </a:r>
            <a:endParaRPr lang="fr-FR" sz="2800" dirty="0">
              <a:solidFill>
                <a:srgbClr val="0070C0"/>
              </a:solidFill>
            </a:endParaRPr>
          </a:p>
        </p:txBody>
      </p:sp>
      <p:sp>
        <p:nvSpPr>
          <p:cNvPr id="32" name="Flèche droite 31"/>
          <p:cNvSpPr/>
          <p:nvPr/>
        </p:nvSpPr>
        <p:spPr>
          <a:xfrm>
            <a:off x="301439" y="216024"/>
            <a:ext cx="432048" cy="3240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935596" y="590022"/>
            <a:ext cx="78848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 smtClean="0">
                <a:solidFill>
                  <a:srgbClr val="0070C0"/>
                </a:solidFill>
              </a:rPr>
              <a:t>Ruban </a:t>
            </a:r>
            <a:r>
              <a:rPr lang="fr-FR" sz="2800" b="1" dirty="0">
                <a:solidFill>
                  <a:srgbClr val="0070C0"/>
                </a:solidFill>
              </a:rPr>
              <a:t>adhésif (Scotch classique)</a:t>
            </a:r>
            <a:endParaRPr lang="fr-FR" sz="2800" dirty="0">
              <a:solidFill>
                <a:srgbClr val="0070C0"/>
              </a:solidFill>
            </a:endParaRPr>
          </a:p>
        </p:txBody>
      </p:sp>
      <p:sp>
        <p:nvSpPr>
          <p:cNvPr id="19" name="Flèche droite 18"/>
          <p:cNvSpPr/>
          <p:nvPr/>
        </p:nvSpPr>
        <p:spPr>
          <a:xfrm>
            <a:off x="301439" y="739244"/>
            <a:ext cx="432048" cy="3240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935596" y="1119370"/>
            <a:ext cx="78848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>
                <a:solidFill>
                  <a:srgbClr val="0070C0"/>
                </a:solidFill>
              </a:rPr>
              <a:t>S</a:t>
            </a:r>
            <a:r>
              <a:rPr lang="fr-FR" sz="2800" b="1" dirty="0" smtClean="0">
                <a:solidFill>
                  <a:srgbClr val="0070C0"/>
                </a:solidFill>
              </a:rPr>
              <a:t>upport </a:t>
            </a:r>
            <a:r>
              <a:rPr lang="fr-FR" sz="2800" b="1" dirty="0">
                <a:solidFill>
                  <a:srgbClr val="0070C0"/>
                </a:solidFill>
              </a:rPr>
              <a:t>rigide de la taille de l'affiche</a:t>
            </a:r>
            <a:endParaRPr lang="fr-FR" sz="2800" dirty="0">
              <a:solidFill>
                <a:srgbClr val="0070C0"/>
              </a:solidFill>
            </a:endParaRPr>
          </a:p>
        </p:txBody>
      </p:sp>
      <p:sp>
        <p:nvSpPr>
          <p:cNvPr id="21" name="Flèche droite 20"/>
          <p:cNvSpPr/>
          <p:nvPr/>
        </p:nvSpPr>
        <p:spPr>
          <a:xfrm>
            <a:off x="301439" y="1268592"/>
            <a:ext cx="432048" cy="3240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64" y="1797940"/>
            <a:ext cx="734481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3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27013" y="-3222"/>
            <a:ext cx="84134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u="sng" dirty="0" smtClean="0">
                <a:solidFill>
                  <a:srgbClr val="FF0000"/>
                </a:solidFill>
              </a:rPr>
              <a:t>3. Comment fonctionne le </a:t>
            </a:r>
            <a:r>
              <a:rPr lang="fr-FR" b="1" u="sng" dirty="0" err="1" smtClean="0">
                <a:solidFill>
                  <a:srgbClr val="FF0000"/>
                </a:solidFill>
              </a:rPr>
              <a:t>makey-makey</a:t>
            </a:r>
            <a:r>
              <a:rPr lang="fr-FR" b="1" u="sng" dirty="0" smtClean="0">
                <a:solidFill>
                  <a:srgbClr val="FF0000"/>
                </a:solidFill>
              </a:rPr>
              <a:t> ?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851670" y="548680"/>
            <a:ext cx="788487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sz="2800" b="1" dirty="0" smtClean="0">
                <a:solidFill>
                  <a:srgbClr val="0070C0"/>
                </a:solidFill>
              </a:rPr>
              <a:t>Le </a:t>
            </a:r>
            <a:r>
              <a:rPr lang="fr-FR" sz="2800" b="1" dirty="0" err="1" smtClean="0">
                <a:solidFill>
                  <a:srgbClr val="0070C0"/>
                </a:solidFill>
              </a:rPr>
              <a:t>makey-makey</a:t>
            </a:r>
            <a:r>
              <a:rPr lang="fr-FR" sz="2800" b="1" dirty="0" smtClean="0">
                <a:solidFill>
                  <a:srgbClr val="0070C0"/>
                </a:solidFill>
              </a:rPr>
              <a:t> est une carte électronique permettant de transformer n’importe quel objet en touche de clavier.</a:t>
            </a:r>
            <a:endParaRPr lang="fr-FR" sz="2800" dirty="0">
              <a:solidFill>
                <a:srgbClr val="0070C0"/>
              </a:solidFill>
            </a:endParaRPr>
          </a:p>
        </p:txBody>
      </p:sp>
      <p:sp>
        <p:nvSpPr>
          <p:cNvPr id="23" name="Flèche droite 22"/>
          <p:cNvSpPr/>
          <p:nvPr/>
        </p:nvSpPr>
        <p:spPr>
          <a:xfrm>
            <a:off x="217513" y="714580"/>
            <a:ext cx="432048" cy="3240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94" y="2022436"/>
            <a:ext cx="4610302" cy="461030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72" y="3645024"/>
            <a:ext cx="2820065" cy="1139306"/>
          </a:xfrm>
          <a:prstGeom prst="rect">
            <a:avLst/>
          </a:prstGeom>
        </p:spPr>
      </p:pic>
      <p:sp>
        <p:nvSpPr>
          <p:cNvPr id="36" name="Double flèche horizontale 35"/>
          <p:cNvSpPr/>
          <p:nvPr/>
        </p:nvSpPr>
        <p:spPr>
          <a:xfrm>
            <a:off x="5007028" y="4088663"/>
            <a:ext cx="900100" cy="25202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0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813635" y="80628"/>
            <a:ext cx="788487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sz="2800" b="1" dirty="0" smtClean="0">
                <a:solidFill>
                  <a:srgbClr val="0070C0"/>
                </a:solidFill>
              </a:rPr>
              <a:t>Chaque bouton ainsi formé fonctionne par effet capacitif (condensateur).</a:t>
            </a:r>
            <a:endParaRPr lang="fr-FR" sz="2800" dirty="0">
              <a:solidFill>
                <a:srgbClr val="0070C0"/>
              </a:solidFill>
            </a:endParaRPr>
          </a:p>
        </p:txBody>
      </p:sp>
      <p:sp>
        <p:nvSpPr>
          <p:cNvPr id="23" name="Flèche droite 22"/>
          <p:cNvSpPr/>
          <p:nvPr/>
        </p:nvSpPr>
        <p:spPr>
          <a:xfrm>
            <a:off x="179478" y="246528"/>
            <a:ext cx="432048" cy="3240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13635" y="1101043"/>
            <a:ext cx="78848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sz="2800" b="1" dirty="0" smtClean="0">
                <a:solidFill>
                  <a:srgbClr val="0070C0"/>
                </a:solidFill>
              </a:rPr>
              <a:t>Nécessite deux bornes :</a:t>
            </a:r>
            <a:endParaRPr lang="fr-FR" sz="2800" dirty="0">
              <a:solidFill>
                <a:srgbClr val="0070C0"/>
              </a:solidFill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179478" y="1200635"/>
            <a:ext cx="432048" cy="3240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236069" y="1055280"/>
            <a:ext cx="33994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800" b="1" dirty="0" smtClean="0"/>
              <a:t>Une borne branchée à une entrée du </a:t>
            </a:r>
            <a:r>
              <a:rPr lang="fr-FR" sz="2800" b="1" dirty="0" err="1" smtClean="0"/>
              <a:t>makey-makey</a:t>
            </a:r>
            <a:endParaRPr lang="fr-FR" sz="2800" b="1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30345" r="9933" b="26564"/>
          <a:stretch/>
        </p:blipFill>
        <p:spPr>
          <a:xfrm>
            <a:off x="577473" y="2634490"/>
            <a:ext cx="3816424" cy="2052228"/>
          </a:xfrm>
          <a:prstGeom prst="rect">
            <a:avLst/>
          </a:prstGeom>
        </p:spPr>
      </p:pic>
      <p:grpSp>
        <p:nvGrpSpPr>
          <p:cNvPr id="43" name="Groupe 42"/>
          <p:cNvGrpSpPr/>
          <p:nvPr/>
        </p:nvGrpSpPr>
        <p:grpSpPr>
          <a:xfrm>
            <a:off x="5486643" y="4274652"/>
            <a:ext cx="3489816" cy="2216410"/>
            <a:chOff x="5405141" y="3868810"/>
            <a:chExt cx="3489816" cy="2216410"/>
          </a:xfrm>
        </p:grpSpPr>
        <p:sp>
          <p:nvSpPr>
            <p:cNvPr id="11" name="Rectangle 10"/>
            <p:cNvSpPr/>
            <p:nvPr/>
          </p:nvSpPr>
          <p:spPr>
            <a:xfrm>
              <a:off x="5491071" y="3926455"/>
              <a:ext cx="331795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2800" b="1" dirty="0" smtClean="0"/>
                <a:t>Une borne branchée à la masse</a:t>
              </a:r>
              <a:endParaRPr lang="fr-FR" sz="2800" b="1" dirty="0"/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9949" y="4977015"/>
              <a:ext cx="1800200" cy="1035513"/>
            </a:xfrm>
            <a:prstGeom prst="rect">
              <a:avLst/>
            </a:prstGeom>
          </p:spPr>
        </p:pic>
        <p:sp>
          <p:nvSpPr>
            <p:cNvPr id="17" name="Rectangle à coins arrondis 16"/>
            <p:cNvSpPr/>
            <p:nvPr/>
          </p:nvSpPr>
          <p:spPr>
            <a:xfrm>
              <a:off x="5405141" y="3868810"/>
              <a:ext cx="3489816" cy="2216410"/>
            </a:xfrm>
            <a:prstGeom prst="roundRect">
              <a:avLst/>
            </a:prstGeom>
            <a:solidFill>
              <a:srgbClr val="CC0099">
                <a:alpha val="3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Rectangle à coins arrondis 17"/>
          <p:cNvSpPr/>
          <p:nvPr/>
        </p:nvSpPr>
        <p:spPr>
          <a:xfrm>
            <a:off x="491543" y="4360990"/>
            <a:ext cx="3849951" cy="325728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18"/>
          <p:cNvCxnSpPr>
            <a:stCxn id="18" idx="3"/>
            <a:endCxn id="17" idx="1"/>
          </p:cNvCxnSpPr>
          <p:nvPr/>
        </p:nvCxnSpPr>
        <p:spPr>
          <a:xfrm>
            <a:off x="4341494" y="4523854"/>
            <a:ext cx="1145149" cy="859003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à coins arrondis 46"/>
          <p:cNvSpPr/>
          <p:nvPr/>
        </p:nvSpPr>
        <p:spPr>
          <a:xfrm>
            <a:off x="5268422" y="981873"/>
            <a:ext cx="3430089" cy="1565398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à coins arrondis 47"/>
          <p:cNvSpPr/>
          <p:nvPr/>
        </p:nvSpPr>
        <p:spPr>
          <a:xfrm>
            <a:off x="3347864" y="3004820"/>
            <a:ext cx="828092" cy="964240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" name="Connecteur droit 48"/>
          <p:cNvCxnSpPr>
            <a:stCxn id="48" idx="3"/>
            <a:endCxn id="47" idx="1"/>
          </p:cNvCxnSpPr>
          <p:nvPr/>
        </p:nvCxnSpPr>
        <p:spPr>
          <a:xfrm flipV="1">
            <a:off x="4175956" y="1764572"/>
            <a:ext cx="1092466" cy="172236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à coins arrondis 55"/>
          <p:cNvSpPr/>
          <p:nvPr/>
        </p:nvSpPr>
        <p:spPr>
          <a:xfrm>
            <a:off x="1293906" y="2634490"/>
            <a:ext cx="828092" cy="707072"/>
          </a:xfrm>
          <a:prstGeom prst="roundRect">
            <a:avLst/>
          </a:prstGeom>
          <a:solidFill>
            <a:srgbClr val="CC0099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7" name="Connecteur droit 56"/>
          <p:cNvCxnSpPr>
            <a:stCxn id="56" idx="3"/>
            <a:endCxn id="47" idx="1"/>
          </p:cNvCxnSpPr>
          <p:nvPr/>
        </p:nvCxnSpPr>
        <p:spPr>
          <a:xfrm flipV="1">
            <a:off x="2121998" y="1764572"/>
            <a:ext cx="3146424" cy="122345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66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27013" y="-3222"/>
            <a:ext cx="84134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u="sng" dirty="0" smtClean="0">
                <a:solidFill>
                  <a:srgbClr val="FF0000"/>
                </a:solidFill>
              </a:rPr>
              <a:t>4. Imaginer le contenu et le scénario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1115616" y="458443"/>
            <a:ext cx="788487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 smtClean="0">
                <a:solidFill>
                  <a:srgbClr val="0070C0"/>
                </a:solidFill>
              </a:rPr>
              <a:t>Le premier travail à effectuer est de réfléchir au contenu de l’affiche et scénarii d’interactions !</a:t>
            </a:r>
            <a:endParaRPr lang="fr-FR" sz="2800" dirty="0">
              <a:solidFill>
                <a:srgbClr val="0070C0"/>
              </a:solidFill>
            </a:endParaRPr>
          </a:p>
        </p:txBody>
      </p:sp>
      <p:sp>
        <p:nvSpPr>
          <p:cNvPr id="32" name="Flèche droite 31"/>
          <p:cNvSpPr/>
          <p:nvPr/>
        </p:nvSpPr>
        <p:spPr>
          <a:xfrm>
            <a:off x="409451" y="674467"/>
            <a:ext cx="432048" cy="3240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b="8642"/>
          <a:stretch/>
        </p:blipFill>
        <p:spPr>
          <a:xfrm>
            <a:off x="462032" y="1517852"/>
            <a:ext cx="3965634" cy="4879619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1500" y="6502773"/>
            <a:ext cx="4356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 smtClean="0"/>
              <a:t>Source 01/2018</a:t>
            </a:r>
            <a:r>
              <a:rPr lang="fr-FR" sz="1400" dirty="0" smtClean="0"/>
              <a:t> </a:t>
            </a:r>
            <a:r>
              <a:rPr lang="fr-FR" sz="1400" dirty="0"/>
              <a:t>: </a:t>
            </a:r>
            <a:r>
              <a:rPr lang="fr-FR" sz="1400" dirty="0" smtClean="0"/>
              <a:t>Projet Frac – BTS DG2 – Eva </a:t>
            </a:r>
            <a:r>
              <a:rPr lang="fr-FR" sz="1400" dirty="0" err="1" smtClean="0"/>
              <a:t>Simbor</a:t>
            </a:r>
            <a:r>
              <a:rPr lang="fr-FR" sz="1400" dirty="0" smtClean="0"/>
              <a:t> </a:t>
            </a:r>
          </a:p>
        </p:txBody>
      </p:sp>
      <p:pic>
        <p:nvPicPr>
          <p:cNvPr id="19" name="Image 18" descr="le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2431" y="1498770"/>
            <a:ext cx="750890" cy="750890"/>
          </a:xfrm>
          <a:prstGeom prst="rect">
            <a:avLst/>
          </a:prstGeom>
        </p:spPr>
      </p:pic>
      <p:pic>
        <p:nvPicPr>
          <p:cNvPr id="20" name="Image 19" descr="le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2431" y="2413371"/>
            <a:ext cx="2616768" cy="731963"/>
          </a:xfrm>
          <a:prstGeom prst="rect">
            <a:avLst/>
          </a:prstGeom>
        </p:spPr>
      </p:pic>
      <p:pic>
        <p:nvPicPr>
          <p:cNvPr id="21" name="Image 20" descr="le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2431" y="3398080"/>
            <a:ext cx="2034841" cy="1119162"/>
          </a:xfrm>
          <a:prstGeom prst="rect">
            <a:avLst/>
          </a:prstGeom>
        </p:spPr>
      </p:pic>
      <p:sp>
        <p:nvSpPr>
          <p:cNvPr id="24" name="Flèche droite à entaille 23"/>
          <p:cNvSpPr/>
          <p:nvPr/>
        </p:nvSpPr>
        <p:spPr>
          <a:xfrm rot="10800000" flipH="1">
            <a:off x="4533677" y="1778904"/>
            <a:ext cx="1068826" cy="20993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6733249" y="1671076"/>
            <a:ext cx="934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image</a:t>
            </a:r>
            <a:endParaRPr lang="fr-FR" dirty="0"/>
          </a:p>
        </p:txBody>
      </p:sp>
      <p:sp>
        <p:nvSpPr>
          <p:cNvPr id="27" name="Rectangle 26"/>
          <p:cNvSpPr/>
          <p:nvPr/>
        </p:nvSpPr>
        <p:spPr>
          <a:xfrm>
            <a:off x="8423196" y="2653013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son</a:t>
            </a:r>
            <a:endParaRPr lang="fr-FR" dirty="0"/>
          </a:p>
        </p:txBody>
      </p:sp>
      <p:sp>
        <p:nvSpPr>
          <p:cNvPr id="28" name="Rectangle 27"/>
          <p:cNvSpPr/>
          <p:nvPr/>
        </p:nvSpPr>
        <p:spPr>
          <a:xfrm>
            <a:off x="5904148" y="6371868"/>
            <a:ext cx="33483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Animation Processing</a:t>
            </a:r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7852490" y="3769639"/>
            <a:ext cx="994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Vidéo 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2431" y="4769988"/>
            <a:ext cx="2633278" cy="1579967"/>
          </a:xfrm>
          <a:prstGeom prst="rect">
            <a:avLst/>
          </a:prstGeom>
        </p:spPr>
      </p:pic>
      <p:sp>
        <p:nvSpPr>
          <p:cNvPr id="30" name="Flèche droite à entaille 29"/>
          <p:cNvSpPr/>
          <p:nvPr/>
        </p:nvSpPr>
        <p:spPr>
          <a:xfrm rot="10800000" flipH="1">
            <a:off x="4561102" y="2674384"/>
            <a:ext cx="1068826" cy="20993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 droite à entaille 32"/>
          <p:cNvSpPr/>
          <p:nvPr/>
        </p:nvSpPr>
        <p:spPr>
          <a:xfrm rot="10800000" flipH="1">
            <a:off x="4575635" y="3794774"/>
            <a:ext cx="1068826" cy="20993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 droite à entaille 33"/>
          <p:cNvSpPr/>
          <p:nvPr/>
        </p:nvSpPr>
        <p:spPr>
          <a:xfrm rot="10800000" flipH="1">
            <a:off x="4631308" y="5455003"/>
            <a:ext cx="1068826" cy="20993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322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7" grpId="0"/>
      <p:bldP spid="28" grpId="0"/>
      <p:bldP spid="29" grpId="0"/>
      <p:bldP spid="30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3099</TotalTime>
  <Words>2181</Words>
  <Application>Microsoft Office PowerPoint</Application>
  <PresentationFormat>Affichage à l'écran (4:3)</PresentationFormat>
  <Paragraphs>376</Paragraphs>
  <Slides>40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4" baseType="lpstr">
      <vt:lpstr>Arial Unicode MS</vt:lpstr>
      <vt:lpstr>Arial</vt:lpstr>
      <vt:lpstr>Times New Roman</vt:lpstr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Damien</dc:creator>
  <cp:lastModifiedBy>damien</cp:lastModifiedBy>
  <cp:revision>373</cp:revision>
  <dcterms:created xsi:type="dcterms:W3CDTF">2006-09-30T12:27:27Z</dcterms:created>
  <dcterms:modified xsi:type="dcterms:W3CDTF">2018-03-15T13:48:57Z</dcterms:modified>
</cp:coreProperties>
</file>